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7"/>
  </p:notesMasterIdLst>
  <p:sldIdLst>
    <p:sldId id="256" r:id="rId2"/>
    <p:sldId id="258" r:id="rId3"/>
    <p:sldId id="277" r:id="rId4"/>
    <p:sldId id="283" r:id="rId5"/>
    <p:sldId id="282" r:id="rId6"/>
    <p:sldId id="281" r:id="rId7"/>
    <p:sldId id="280" r:id="rId8"/>
    <p:sldId id="285" r:id="rId9"/>
    <p:sldId id="289" r:id="rId10"/>
    <p:sldId id="286" r:id="rId11"/>
    <p:sldId id="290" r:id="rId12"/>
    <p:sldId id="292" r:id="rId13"/>
    <p:sldId id="293" r:id="rId14"/>
    <p:sldId id="294" r:id="rId15"/>
    <p:sldId id="295" r:id="rId16"/>
    <p:sldId id="296" r:id="rId17"/>
    <p:sldId id="297" r:id="rId18"/>
    <p:sldId id="298" r:id="rId19"/>
    <p:sldId id="299" r:id="rId20"/>
    <p:sldId id="301" r:id="rId21"/>
    <p:sldId id="278" r:id="rId22"/>
    <p:sldId id="317" r:id="rId23"/>
    <p:sldId id="302" r:id="rId24"/>
    <p:sldId id="303" r:id="rId25"/>
    <p:sldId id="300" r:id="rId26"/>
    <p:sldId id="304" r:id="rId27"/>
    <p:sldId id="305" r:id="rId28"/>
    <p:sldId id="306" r:id="rId29"/>
    <p:sldId id="312" r:id="rId30"/>
    <p:sldId id="315" r:id="rId31"/>
    <p:sldId id="314" r:id="rId32"/>
    <p:sldId id="318" r:id="rId33"/>
    <p:sldId id="316" r:id="rId34"/>
    <p:sldId id="319" r:id="rId35"/>
    <p:sldId id="313" r:id="rId36"/>
    <p:sldId id="323" r:id="rId37"/>
    <p:sldId id="324" r:id="rId38"/>
    <p:sldId id="325" r:id="rId39"/>
    <p:sldId id="326" r:id="rId40"/>
    <p:sldId id="308" r:id="rId41"/>
    <p:sldId id="327" r:id="rId42"/>
    <p:sldId id="328" r:id="rId43"/>
    <p:sldId id="329" r:id="rId44"/>
    <p:sldId id="330" r:id="rId45"/>
    <p:sldId id="309" r:id="rId46"/>
  </p:sldIdLst>
  <p:sldSz cx="19799300" cy="11163300"/>
  <p:notesSz cx="19799300" cy="11163300"/>
  <p:embeddedFontLst>
    <p:embeddedFont>
      <p:font typeface="Arial Black" panose="020B0A04020102020204" pitchFamily="34" charset="0"/>
      <p:bold r:id="rId48"/>
    </p:embeddedFont>
    <p:embeddedFont>
      <p:font typeface="Calibri" panose="020F0502020204030204" pitchFamily="34" charset="0"/>
      <p:regular r:id="rId49"/>
      <p:bold r:id="rId50"/>
      <p:italic r:id="rId51"/>
      <p:boldItalic r:id="rId52"/>
    </p:embeddedFont>
    <p:embeddedFont>
      <p:font typeface="微软雅黑 Light" panose="020B0502040204020203" pitchFamily="34" charset="-122"/>
      <p:regular r:id="rId53"/>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4">
          <p15:clr>
            <a:srgbClr val="A4A3A4"/>
          </p15:clr>
        </p15:guide>
        <p15:guide id="2" pos="20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A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93" autoAdjust="0"/>
  </p:normalViewPr>
  <p:slideViewPr>
    <p:cSldViewPr>
      <p:cViewPr varScale="1">
        <p:scale>
          <a:sx n="49" d="100"/>
          <a:sy n="49" d="100"/>
        </p:scale>
        <p:origin x="348" y="18"/>
      </p:cViewPr>
      <p:guideLst>
        <p:guide orient="horz" pos="2894"/>
        <p:guide pos="207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8579697" cy="56010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1215022" y="0"/>
            <a:ext cx="8579697" cy="560104"/>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2021/11/18</a:t>
            </a:fld>
            <a:endParaRPr lang="zh-CN" altLang="en-US"/>
          </a:p>
        </p:txBody>
      </p:sp>
      <p:sp>
        <p:nvSpPr>
          <p:cNvPr id="4" name="幻灯片图像占位符 3"/>
          <p:cNvSpPr>
            <a:spLocks noGrp="1" noRot="1" noChangeAspect="1"/>
          </p:cNvSpPr>
          <p:nvPr>
            <p:ph type="sldImg" idx="2"/>
          </p:nvPr>
        </p:nvSpPr>
        <p:spPr>
          <a:xfrm>
            <a:off x="6550660" y="1395413"/>
            <a:ext cx="6697980" cy="3767614"/>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979930" y="5372338"/>
            <a:ext cx="15839440" cy="4395549"/>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603198"/>
            <a:ext cx="8579697" cy="56010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1215022" y="10603198"/>
            <a:ext cx="8579697" cy="560102"/>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4049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97697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133124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94334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98521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506539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66762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4379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28594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67674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866899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34614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974694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88711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21173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74680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805404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077462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3900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49553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355167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05982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571412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136255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24860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98636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33015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978196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19550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378478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8030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48353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285187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1095166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509155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80908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408471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61100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8140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5141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57045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2449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559550" y="1395413"/>
            <a:ext cx="6680200" cy="3767137"/>
          </a:xfrm>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0499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85423" y="3460623"/>
            <a:ext cx="16834802" cy="234429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970847" y="6251448"/>
            <a:ext cx="13863955" cy="27908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rgbClr val="F1F1F1"/>
                </a:solidFill>
                <a:latin typeface="微软雅黑 Light" panose="020B0502040204020203" charset="-122"/>
                <a:cs typeface="微软雅黑 Light" panose="020B0502040204020203" charset="-122"/>
              </a:defRPr>
            </a:lvl1pPr>
          </a:lstStyle>
          <a:p>
            <a:endParaRPr/>
          </a:p>
        </p:txBody>
      </p:sp>
      <p:sp>
        <p:nvSpPr>
          <p:cNvPr id="3" name="Holder 3"/>
          <p:cNvSpPr>
            <a:spLocks noGrp="1"/>
          </p:cNvSpPr>
          <p:nvPr>
            <p:ph type="body" idx="1"/>
          </p:nvPr>
        </p:nvSpPr>
        <p:spPr/>
        <p:txBody>
          <a:bodyPr lIns="0" tIns="0" rIns="0" bIns="0"/>
          <a:lstStyle>
            <a:lvl1pPr>
              <a:defRPr sz="8000" b="0" i="0">
                <a:solidFill>
                  <a:srgbClr val="F1F1F1"/>
                </a:solidFill>
                <a:latin typeface="微软雅黑 Light" panose="020B0502040204020203" charset="-122"/>
                <a:cs typeface="微软雅黑 Light" panose="020B0502040204020203" charset="-122"/>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rgbClr val="F1F1F1"/>
                </a:solidFill>
                <a:latin typeface="微软雅黑 Light" panose="020B0502040204020203" charset="-122"/>
                <a:cs typeface="微软雅黑 Light" panose="020B0502040204020203" charset="-122"/>
              </a:defRPr>
            </a:lvl1pPr>
          </a:lstStyle>
          <a:p>
            <a:endParaRPr/>
          </a:p>
        </p:txBody>
      </p:sp>
      <p:sp>
        <p:nvSpPr>
          <p:cNvPr id="3" name="Holder 3"/>
          <p:cNvSpPr>
            <a:spLocks noGrp="1"/>
          </p:cNvSpPr>
          <p:nvPr>
            <p:ph sz="half" idx="2"/>
          </p:nvPr>
        </p:nvSpPr>
        <p:spPr>
          <a:xfrm>
            <a:off x="990282" y="2567559"/>
            <a:ext cx="8615458" cy="736777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199909" y="2567559"/>
            <a:ext cx="8615458" cy="736777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0" i="0">
                <a:solidFill>
                  <a:srgbClr val="F1F1F1"/>
                </a:solidFill>
                <a:latin typeface="微软雅黑 Light" panose="020B0502040204020203" charset="-122"/>
                <a:cs typeface="微软雅黑 Light" panose="020B0502040204020203" charset="-122"/>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35632" y="2803484"/>
            <a:ext cx="15534385" cy="2435225"/>
          </a:xfrm>
          <a:prstGeom prst="rect">
            <a:avLst/>
          </a:prstGeom>
        </p:spPr>
        <p:txBody>
          <a:bodyPr wrap="square" lIns="0" tIns="0" rIns="0" bIns="0">
            <a:spAutoFit/>
          </a:bodyPr>
          <a:lstStyle>
            <a:lvl1pPr>
              <a:defRPr sz="8000" b="0" i="0">
                <a:solidFill>
                  <a:srgbClr val="F1F1F1"/>
                </a:solidFill>
                <a:latin typeface="微软雅黑 Light" panose="020B0502040204020203" charset="-122"/>
                <a:cs typeface="微软雅黑 Light" panose="020B0502040204020203" charset="-122"/>
              </a:defRPr>
            </a:lvl1pPr>
          </a:lstStyle>
          <a:p>
            <a:endParaRPr/>
          </a:p>
        </p:txBody>
      </p:sp>
      <p:sp>
        <p:nvSpPr>
          <p:cNvPr id="3" name="Holder 3"/>
          <p:cNvSpPr>
            <a:spLocks noGrp="1"/>
          </p:cNvSpPr>
          <p:nvPr>
            <p:ph type="body" idx="1"/>
          </p:nvPr>
        </p:nvSpPr>
        <p:spPr>
          <a:xfrm>
            <a:off x="2135632" y="2803484"/>
            <a:ext cx="15534385" cy="2435225"/>
          </a:xfrm>
          <a:prstGeom prst="rect">
            <a:avLst/>
          </a:prstGeom>
        </p:spPr>
        <p:txBody>
          <a:bodyPr wrap="square" lIns="0" tIns="0" rIns="0" bIns="0">
            <a:spAutoFit/>
          </a:bodyPr>
          <a:lstStyle>
            <a:lvl1pPr>
              <a:defRPr sz="8000" b="0" i="0">
                <a:solidFill>
                  <a:srgbClr val="F1F1F1"/>
                </a:solidFill>
                <a:latin typeface="微软雅黑 Light" panose="020B0502040204020203" charset="-122"/>
                <a:cs typeface="微软雅黑 Light" panose="020B0502040204020203" charset="-122"/>
              </a:defRPr>
            </a:lvl1pPr>
          </a:lstStyle>
          <a:p>
            <a:endParaRPr/>
          </a:p>
        </p:txBody>
      </p:sp>
      <p:sp>
        <p:nvSpPr>
          <p:cNvPr id="4" name="Holder 4"/>
          <p:cNvSpPr>
            <a:spLocks noGrp="1"/>
          </p:cNvSpPr>
          <p:nvPr>
            <p:ph type="ftr" sz="quarter" idx="5"/>
          </p:nvPr>
        </p:nvSpPr>
        <p:spPr>
          <a:xfrm>
            <a:off x="6733921" y="10381869"/>
            <a:ext cx="6337808" cy="5581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90282" y="10381869"/>
            <a:ext cx="4555299" cy="5581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11/18/2021</a:t>
            </a:fld>
            <a:endParaRPr lang="en-US"/>
          </a:p>
        </p:txBody>
      </p:sp>
      <p:sp>
        <p:nvSpPr>
          <p:cNvPr id="6" name="Holder 6"/>
          <p:cNvSpPr>
            <a:spLocks noGrp="1"/>
          </p:cNvSpPr>
          <p:nvPr>
            <p:ph type="sldNum" sz="quarter" idx="7"/>
          </p:nvPr>
        </p:nvSpPr>
        <p:spPr>
          <a:xfrm>
            <a:off x="14260069" y="10381869"/>
            <a:ext cx="4555299" cy="5581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175" y="0"/>
            <a:ext cx="19799935" cy="11160248"/>
            <a:chOff x="0" y="0"/>
            <a:chExt cx="19799935" cy="11160248"/>
          </a:xfrm>
        </p:grpSpPr>
        <p:sp>
          <p:nvSpPr>
            <p:cNvPr id="3" name="object 3"/>
            <p:cNvSpPr/>
            <p:nvPr/>
          </p:nvSpPr>
          <p:spPr>
            <a:xfrm>
              <a:off x="0" y="0"/>
              <a:ext cx="19799808" cy="11160248"/>
            </a:xfrm>
            <a:prstGeom prst="rect">
              <a:avLst/>
            </a:prstGeom>
            <a:solidFill>
              <a:schemeClr val="bg1"/>
            </a:solidFill>
          </p:spPr>
          <p:txBody>
            <a:bodyPr wrap="square" lIns="0" tIns="0" rIns="0" bIns="0" rtlCol="0"/>
            <a:lstStyle/>
            <a:p>
              <a:endParaRPr dirty="0"/>
            </a:p>
          </p:txBody>
        </p:sp>
        <p:sp>
          <p:nvSpPr>
            <p:cNvPr id="4" name="object 4"/>
            <p:cNvSpPr/>
            <p:nvPr/>
          </p:nvSpPr>
          <p:spPr>
            <a:xfrm>
              <a:off x="0" y="2189988"/>
              <a:ext cx="19799935" cy="6780530"/>
            </a:xfrm>
            <a:custGeom>
              <a:avLst/>
              <a:gdLst/>
              <a:ahLst/>
              <a:cxnLst/>
              <a:rect l="l" t="t" r="r" b="b"/>
              <a:pathLst>
                <a:path w="19799935" h="6780530">
                  <a:moveTo>
                    <a:pt x="19799808" y="0"/>
                  </a:moveTo>
                  <a:lnTo>
                    <a:pt x="0" y="0"/>
                  </a:lnTo>
                  <a:lnTo>
                    <a:pt x="0" y="6780275"/>
                  </a:lnTo>
                  <a:lnTo>
                    <a:pt x="19799808" y="6780275"/>
                  </a:lnTo>
                  <a:lnTo>
                    <a:pt x="19799808" y="0"/>
                  </a:lnTo>
                  <a:close/>
                </a:path>
              </a:pathLst>
            </a:custGeom>
            <a:solidFill>
              <a:srgbClr val="41ACAE"/>
            </a:solidFill>
          </p:spPr>
          <p:txBody>
            <a:bodyPr wrap="square" lIns="0" tIns="0" rIns="0" bIns="0" rtlCol="0"/>
            <a:lstStyle/>
            <a:p>
              <a:endParaRPr/>
            </a:p>
          </p:txBody>
        </p:sp>
        <p:sp>
          <p:nvSpPr>
            <p:cNvPr id="5" name="object 5"/>
            <p:cNvSpPr/>
            <p:nvPr/>
          </p:nvSpPr>
          <p:spPr>
            <a:xfrm>
              <a:off x="0" y="2189988"/>
              <a:ext cx="19799935" cy="6780530"/>
            </a:xfrm>
            <a:custGeom>
              <a:avLst/>
              <a:gdLst/>
              <a:ahLst/>
              <a:cxnLst/>
              <a:rect l="l" t="t" r="r" b="b"/>
              <a:pathLst>
                <a:path w="19799935" h="6780530">
                  <a:moveTo>
                    <a:pt x="0" y="6780275"/>
                  </a:moveTo>
                  <a:lnTo>
                    <a:pt x="19799808" y="6780275"/>
                  </a:lnTo>
                  <a:lnTo>
                    <a:pt x="19799808" y="0"/>
                  </a:lnTo>
                  <a:lnTo>
                    <a:pt x="0" y="0"/>
                  </a:lnTo>
                  <a:lnTo>
                    <a:pt x="0" y="6780275"/>
                  </a:lnTo>
                  <a:close/>
                </a:path>
              </a:pathLst>
            </a:custGeom>
            <a:ln w="12191">
              <a:solidFill>
                <a:srgbClr val="41709C"/>
              </a:solidFill>
            </a:ln>
          </p:spPr>
          <p:txBody>
            <a:bodyPr wrap="square" lIns="0" tIns="0" rIns="0" bIns="0" rtlCol="0"/>
            <a:lstStyle/>
            <a:p>
              <a:endParaRPr/>
            </a:p>
          </p:txBody>
        </p:sp>
      </p:grpSp>
      <p:sp>
        <p:nvSpPr>
          <p:cNvPr id="7" name="object 7"/>
          <p:cNvSpPr txBox="1"/>
          <p:nvPr/>
        </p:nvSpPr>
        <p:spPr>
          <a:xfrm>
            <a:off x="3498850" y="7195736"/>
            <a:ext cx="12877800" cy="1193725"/>
          </a:xfrm>
          <a:prstGeom prst="rect">
            <a:avLst/>
          </a:prstGeom>
        </p:spPr>
        <p:txBody>
          <a:bodyPr vert="horz" wrap="square" lIns="0" tIns="10160" rIns="0" bIns="0" rtlCol="0">
            <a:spAutoFit/>
          </a:bodyPr>
          <a:lstStyle/>
          <a:p>
            <a:pPr marL="12700" marR="180340" algn="ctr">
              <a:lnSpc>
                <a:spcPct val="125000"/>
              </a:lnSpc>
              <a:spcBef>
                <a:spcPts val="80"/>
              </a:spcBef>
            </a:pPr>
            <a:r>
              <a:rPr lang="en-US" altLang="zh-CN" sz="3200" b="1" spc="25" dirty="0">
                <a:solidFill>
                  <a:schemeClr val="bg1"/>
                </a:solidFill>
                <a:latin typeface="Arial" panose="020B0604020202020204" pitchFamily="34" charset="0"/>
                <a:ea typeface="Open Sans" panose="020B0606030504020204" pitchFamily="34" charset="0"/>
                <a:cs typeface="Arial" panose="020B0604020202020204" pitchFamily="34" charset="0"/>
              </a:rPr>
              <a:t>Lingling Hu, Liang Liu*, </a:t>
            </a:r>
            <a:r>
              <a:rPr lang="en-US" altLang="zh-CN" sz="3200" b="1" spc="25" dirty="0" err="1">
                <a:solidFill>
                  <a:schemeClr val="bg1"/>
                </a:solidFill>
                <a:latin typeface="Arial" panose="020B0604020202020204" pitchFamily="34" charset="0"/>
                <a:ea typeface="Open Sans" panose="020B0606030504020204" pitchFamily="34" charset="0"/>
                <a:cs typeface="Arial" panose="020B0604020202020204" pitchFamily="34" charset="0"/>
              </a:rPr>
              <a:t>Yulei</a:t>
            </a:r>
            <a:r>
              <a:rPr lang="en-US" altLang="zh-CN" sz="3200" b="1" spc="25" dirty="0">
                <a:solidFill>
                  <a:schemeClr val="bg1"/>
                </a:solidFill>
                <a:latin typeface="Arial" panose="020B0604020202020204" pitchFamily="34" charset="0"/>
                <a:ea typeface="Open Sans" panose="020B0606030504020204" pitchFamily="34" charset="0"/>
                <a:cs typeface="Arial" panose="020B0604020202020204" pitchFamily="34" charset="0"/>
              </a:rPr>
              <a:t> Liu, </a:t>
            </a:r>
            <a:r>
              <a:rPr lang="en-US" altLang="zh-CN" sz="3200" b="1" spc="25" dirty="0" err="1">
                <a:solidFill>
                  <a:schemeClr val="bg1"/>
                </a:solidFill>
                <a:latin typeface="Arial" panose="020B0604020202020204" pitchFamily="34" charset="0"/>
                <a:ea typeface="Open Sans" panose="020B0606030504020204" pitchFamily="34" charset="0"/>
                <a:cs typeface="Arial" panose="020B0604020202020204" pitchFamily="34" charset="0"/>
              </a:rPr>
              <a:t>Wenbin</a:t>
            </a:r>
            <a:r>
              <a:rPr lang="en-US" altLang="zh-CN" sz="3200" b="1" spc="25"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en-US" altLang="zh-CN" sz="3200" b="1" spc="25" dirty="0" err="1">
                <a:solidFill>
                  <a:schemeClr val="bg1"/>
                </a:solidFill>
                <a:latin typeface="Arial" panose="020B0604020202020204" pitchFamily="34" charset="0"/>
                <a:ea typeface="Open Sans" panose="020B0606030504020204" pitchFamily="34" charset="0"/>
                <a:cs typeface="Arial" panose="020B0604020202020204" pitchFamily="34" charset="0"/>
              </a:rPr>
              <a:t>Zhai</a:t>
            </a:r>
            <a:r>
              <a:rPr lang="en-US" altLang="zh-CN" sz="3200" b="1" spc="25" dirty="0">
                <a:solidFill>
                  <a:schemeClr val="bg1"/>
                </a:solidFill>
                <a:latin typeface="Arial" panose="020B0604020202020204" pitchFamily="34" charset="0"/>
                <a:ea typeface="Open Sans" panose="020B0606030504020204" pitchFamily="34" charset="0"/>
                <a:cs typeface="Arial" panose="020B0604020202020204" pitchFamily="34" charset="0"/>
              </a:rPr>
              <a:t>, </a:t>
            </a:r>
            <a:r>
              <a:rPr lang="en-US" altLang="zh-CN" sz="3200" b="1" spc="25" dirty="0" err="1">
                <a:solidFill>
                  <a:schemeClr val="bg1"/>
                </a:solidFill>
                <a:latin typeface="Arial" panose="020B0604020202020204" pitchFamily="34" charset="0"/>
                <a:ea typeface="Open Sans" panose="020B0606030504020204" pitchFamily="34" charset="0"/>
                <a:cs typeface="Arial" panose="020B0604020202020204" pitchFamily="34" charset="0"/>
              </a:rPr>
              <a:t>Xinmeng</a:t>
            </a:r>
            <a:r>
              <a:rPr lang="en-US" altLang="zh-CN" sz="3200" b="1" spc="25" dirty="0">
                <a:solidFill>
                  <a:schemeClr val="bg1"/>
                </a:solidFill>
                <a:latin typeface="Arial" panose="020B0604020202020204" pitchFamily="34" charset="0"/>
                <a:ea typeface="Open Sans" panose="020B0606030504020204" pitchFamily="34" charset="0"/>
                <a:cs typeface="Arial" panose="020B0604020202020204" pitchFamily="34" charset="0"/>
              </a:rPr>
              <a:t> Wang</a:t>
            </a:r>
          </a:p>
          <a:p>
            <a:pPr marL="12700" marR="180340" algn="ctr">
              <a:lnSpc>
                <a:spcPct val="125000"/>
              </a:lnSpc>
              <a:spcBef>
                <a:spcPts val="80"/>
              </a:spcBef>
            </a:pPr>
            <a:r>
              <a:rPr lang="en-US" altLang="zh-CN" sz="3200" b="1" i="1" dirty="0">
                <a:solidFill>
                  <a:schemeClr val="bg1"/>
                </a:solidFill>
                <a:latin typeface="Arial" panose="020B0604020202020204" pitchFamily="34" charset="0"/>
                <a:ea typeface="Open Sans" panose="020B0606030504020204" pitchFamily="34" charset="0"/>
                <a:cs typeface="Arial" panose="020B0604020202020204" pitchFamily="34" charset="0"/>
              </a:rPr>
              <a:t>Nanjing University of Aeronautics and Astronautics</a:t>
            </a:r>
            <a:endParaRPr lang="zh-CN" altLang="en-US" sz="3200" b="1" i="1" dirty="0">
              <a:solidFill>
                <a:schemeClr val="bg1"/>
              </a:solidFill>
              <a:latin typeface="Arial" panose="020B0604020202020204" pitchFamily="34" charset="0"/>
              <a:cs typeface="Arial" panose="020B0604020202020204" pitchFamily="34" charset="0"/>
            </a:endParaRPr>
          </a:p>
        </p:txBody>
      </p:sp>
      <p:sp>
        <p:nvSpPr>
          <p:cNvPr id="8" name="object 8"/>
          <p:cNvSpPr txBox="1">
            <a:spLocks noGrp="1"/>
          </p:cNvSpPr>
          <p:nvPr>
            <p:ph type="body" idx="1"/>
          </p:nvPr>
        </p:nvSpPr>
        <p:spPr>
          <a:xfrm>
            <a:off x="260350" y="2828890"/>
            <a:ext cx="19278600" cy="3727944"/>
          </a:xfrm>
          <a:prstGeom prst="rect">
            <a:avLst/>
          </a:prstGeom>
        </p:spPr>
        <p:txBody>
          <a:bodyPr vert="horz" wrap="square" lIns="0" tIns="400050" rIns="0" bIns="0" rtlCol="0">
            <a:spAutoFit/>
          </a:bodyPr>
          <a:lstStyle/>
          <a:p>
            <a:pPr marL="268605" algn="ctr">
              <a:lnSpc>
                <a:spcPct val="100000"/>
              </a:lnSpc>
              <a:spcBef>
                <a:spcPts val="3150"/>
              </a:spcBef>
            </a:pPr>
            <a:r>
              <a:rPr lang="en-US" altLang="zh-CN" sz="7200" b="1" spc="5" dirty="0">
                <a:solidFill>
                  <a:schemeClr val="bg1"/>
                </a:solidFill>
                <a:latin typeface="Arial" panose="020B0604020202020204" pitchFamily="34" charset="0"/>
                <a:ea typeface="Open Sans" panose="020B0606030504020204" pitchFamily="34" charset="0"/>
                <a:cs typeface="Arial" panose="020B0604020202020204" pitchFamily="34" charset="0"/>
              </a:rPr>
              <a:t>A robust fixed path-based routing scheme for protecting the source location privacy in WSNs</a:t>
            </a:r>
            <a:endParaRPr lang="zh-CN" altLang="en-US" sz="3600" b="1" dirty="0">
              <a:solidFill>
                <a:schemeClr val="bg1"/>
              </a:solidFill>
              <a:latin typeface="Arial" panose="020B0604020202020204" pitchFamily="34" charset="0"/>
              <a:ea typeface="黑体" panose="02010609060101010101" pitchFamily="49" charset="-122"/>
              <a:cs typeface="Arial" panose="020B0604020202020204" pitchFamily="34" charset="0"/>
            </a:endParaRPr>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7518863" y="7436116"/>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7C839F6A-01A9-4513-9636-A2CA202FD8AD}"/>
              </a:ext>
            </a:extLst>
          </p:cNvPr>
          <p:cNvSpPr/>
          <p:nvPr/>
        </p:nvSpPr>
        <p:spPr>
          <a:xfrm>
            <a:off x="6934200" y="7620000"/>
            <a:ext cx="660400" cy="377358"/>
          </a:xfrm>
          <a:custGeom>
            <a:avLst/>
            <a:gdLst>
              <a:gd name="connsiteX0" fmla="*/ 0 w 660400"/>
              <a:gd name="connsiteY0" fmla="*/ 228600 h 377358"/>
              <a:gd name="connsiteX1" fmla="*/ 533400 w 660400"/>
              <a:gd name="connsiteY1" fmla="*/ 368300 h 377358"/>
              <a:gd name="connsiteX2" fmla="*/ 660400 w 660400"/>
              <a:gd name="connsiteY2" fmla="*/ 0 h 377358"/>
              <a:gd name="connsiteX3" fmla="*/ 660400 w 660400"/>
              <a:gd name="connsiteY3" fmla="*/ 0 h 377358"/>
            </a:gdLst>
            <a:ahLst/>
            <a:cxnLst>
              <a:cxn ang="0">
                <a:pos x="connsiteX0" y="connsiteY0"/>
              </a:cxn>
              <a:cxn ang="0">
                <a:pos x="connsiteX1" y="connsiteY1"/>
              </a:cxn>
              <a:cxn ang="0">
                <a:pos x="connsiteX2" y="connsiteY2"/>
              </a:cxn>
              <a:cxn ang="0">
                <a:pos x="connsiteX3" y="connsiteY3"/>
              </a:cxn>
            </a:cxnLst>
            <a:rect l="l" t="t" r="r" b="b"/>
            <a:pathLst>
              <a:path w="660400" h="377358">
                <a:moveTo>
                  <a:pt x="0" y="228600"/>
                </a:moveTo>
                <a:cubicBezTo>
                  <a:pt x="211666" y="317500"/>
                  <a:pt x="423333" y="406400"/>
                  <a:pt x="533400" y="368300"/>
                </a:cubicBezTo>
                <a:cubicBezTo>
                  <a:pt x="643467" y="330200"/>
                  <a:pt x="660400" y="0"/>
                  <a:pt x="660400" y="0"/>
                </a:cubicBezTo>
                <a:lnTo>
                  <a:pt x="660400" y="0"/>
                </a:lnTo>
              </a:path>
            </a:pathLst>
          </a:custGeom>
          <a:noFill/>
          <a:ln w="254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bject 2">
            <a:extLst>
              <a:ext uri="{FF2B5EF4-FFF2-40B4-BE49-F238E27FC236}">
                <a16:creationId xmlns:a16="http://schemas.microsoft.com/office/drawing/2014/main" id="{DA1EDB0A-F237-4AB0-BDBB-247FDF3E3B3B}"/>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6518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7518863" y="7436116"/>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7C839F6A-01A9-4513-9636-A2CA202FD8AD}"/>
              </a:ext>
            </a:extLst>
          </p:cNvPr>
          <p:cNvSpPr/>
          <p:nvPr/>
        </p:nvSpPr>
        <p:spPr>
          <a:xfrm>
            <a:off x="6934200" y="7620000"/>
            <a:ext cx="660400" cy="377358"/>
          </a:xfrm>
          <a:custGeom>
            <a:avLst/>
            <a:gdLst>
              <a:gd name="connsiteX0" fmla="*/ 0 w 660400"/>
              <a:gd name="connsiteY0" fmla="*/ 228600 h 377358"/>
              <a:gd name="connsiteX1" fmla="*/ 533400 w 660400"/>
              <a:gd name="connsiteY1" fmla="*/ 368300 h 377358"/>
              <a:gd name="connsiteX2" fmla="*/ 660400 w 660400"/>
              <a:gd name="connsiteY2" fmla="*/ 0 h 377358"/>
              <a:gd name="connsiteX3" fmla="*/ 660400 w 660400"/>
              <a:gd name="connsiteY3" fmla="*/ 0 h 377358"/>
            </a:gdLst>
            <a:ahLst/>
            <a:cxnLst>
              <a:cxn ang="0">
                <a:pos x="connsiteX0" y="connsiteY0"/>
              </a:cxn>
              <a:cxn ang="0">
                <a:pos x="connsiteX1" y="connsiteY1"/>
              </a:cxn>
              <a:cxn ang="0">
                <a:pos x="connsiteX2" y="connsiteY2"/>
              </a:cxn>
              <a:cxn ang="0">
                <a:pos x="connsiteX3" y="connsiteY3"/>
              </a:cxn>
            </a:cxnLst>
            <a:rect l="l" t="t" r="r" b="b"/>
            <a:pathLst>
              <a:path w="660400" h="377358">
                <a:moveTo>
                  <a:pt x="0" y="228600"/>
                </a:moveTo>
                <a:cubicBezTo>
                  <a:pt x="211666" y="317500"/>
                  <a:pt x="423333" y="406400"/>
                  <a:pt x="533400" y="368300"/>
                </a:cubicBezTo>
                <a:cubicBezTo>
                  <a:pt x="643467" y="330200"/>
                  <a:pt x="660400" y="0"/>
                  <a:pt x="660400" y="0"/>
                </a:cubicBezTo>
                <a:lnTo>
                  <a:pt x="660400" y="0"/>
                </a:lnTo>
              </a:path>
            </a:pathLst>
          </a:custGeom>
          <a:noFill/>
          <a:ln w="254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bject 2">
            <a:extLst>
              <a:ext uri="{FF2B5EF4-FFF2-40B4-BE49-F238E27FC236}">
                <a16:creationId xmlns:a16="http://schemas.microsoft.com/office/drawing/2014/main" id="{8C576A27-B17D-4C0E-9507-15A79902FDE1}"/>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7309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8063946" y="6851310"/>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7C839F6A-01A9-4513-9636-A2CA202FD8AD}"/>
              </a:ext>
            </a:extLst>
          </p:cNvPr>
          <p:cNvSpPr/>
          <p:nvPr/>
        </p:nvSpPr>
        <p:spPr>
          <a:xfrm>
            <a:off x="6934200" y="7620000"/>
            <a:ext cx="660400" cy="377358"/>
          </a:xfrm>
          <a:custGeom>
            <a:avLst/>
            <a:gdLst>
              <a:gd name="connsiteX0" fmla="*/ 0 w 660400"/>
              <a:gd name="connsiteY0" fmla="*/ 228600 h 377358"/>
              <a:gd name="connsiteX1" fmla="*/ 533400 w 660400"/>
              <a:gd name="connsiteY1" fmla="*/ 368300 h 377358"/>
              <a:gd name="connsiteX2" fmla="*/ 660400 w 660400"/>
              <a:gd name="connsiteY2" fmla="*/ 0 h 377358"/>
              <a:gd name="connsiteX3" fmla="*/ 660400 w 660400"/>
              <a:gd name="connsiteY3" fmla="*/ 0 h 377358"/>
            </a:gdLst>
            <a:ahLst/>
            <a:cxnLst>
              <a:cxn ang="0">
                <a:pos x="connsiteX0" y="connsiteY0"/>
              </a:cxn>
              <a:cxn ang="0">
                <a:pos x="connsiteX1" y="connsiteY1"/>
              </a:cxn>
              <a:cxn ang="0">
                <a:pos x="connsiteX2" y="connsiteY2"/>
              </a:cxn>
              <a:cxn ang="0">
                <a:pos x="connsiteX3" y="connsiteY3"/>
              </a:cxn>
            </a:cxnLst>
            <a:rect l="l" t="t" r="r" b="b"/>
            <a:pathLst>
              <a:path w="660400" h="377358">
                <a:moveTo>
                  <a:pt x="0" y="228600"/>
                </a:moveTo>
                <a:cubicBezTo>
                  <a:pt x="211666" y="317500"/>
                  <a:pt x="423333" y="406400"/>
                  <a:pt x="533400" y="368300"/>
                </a:cubicBezTo>
                <a:cubicBezTo>
                  <a:pt x="643467" y="330200"/>
                  <a:pt x="660400" y="0"/>
                  <a:pt x="660400" y="0"/>
                </a:cubicBezTo>
                <a:lnTo>
                  <a:pt x="660400" y="0"/>
                </a:lnTo>
              </a:path>
            </a:pathLst>
          </a:custGeom>
          <a:noFill/>
          <a:ln w="254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9F4DF61D-7F1C-4C98-A2C8-820AC17167C5}"/>
              </a:ext>
            </a:extLst>
          </p:cNvPr>
          <p:cNvSpPr/>
          <p:nvPr/>
        </p:nvSpPr>
        <p:spPr>
          <a:xfrm>
            <a:off x="7708900" y="7020873"/>
            <a:ext cx="418968" cy="520863"/>
          </a:xfrm>
          <a:custGeom>
            <a:avLst/>
            <a:gdLst>
              <a:gd name="connsiteX0" fmla="*/ 0 w 418968"/>
              <a:gd name="connsiteY0" fmla="*/ 510227 h 520863"/>
              <a:gd name="connsiteX1" fmla="*/ 393700 w 418968"/>
              <a:gd name="connsiteY1" fmla="*/ 459427 h 520863"/>
              <a:gd name="connsiteX2" fmla="*/ 381000 w 418968"/>
              <a:gd name="connsiteY2" fmla="*/ 40327 h 520863"/>
              <a:gd name="connsiteX3" fmla="*/ 368300 w 418968"/>
              <a:gd name="connsiteY3" fmla="*/ 40327 h 520863"/>
            </a:gdLst>
            <a:ahLst/>
            <a:cxnLst>
              <a:cxn ang="0">
                <a:pos x="connsiteX0" y="connsiteY0"/>
              </a:cxn>
              <a:cxn ang="0">
                <a:pos x="connsiteX1" y="connsiteY1"/>
              </a:cxn>
              <a:cxn ang="0">
                <a:pos x="connsiteX2" y="connsiteY2"/>
              </a:cxn>
              <a:cxn ang="0">
                <a:pos x="connsiteX3" y="connsiteY3"/>
              </a:cxn>
            </a:cxnLst>
            <a:rect l="l" t="t" r="r" b="b"/>
            <a:pathLst>
              <a:path w="418968" h="520863">
                <a:moveTo>
                  <a:pt x="0" y="510227"/>
                </a:moveTo>
                <a:cubicBezTo>
                  <a:pt x="165100" y="523985"/>
                  <a:pt x="330200" y="537744"/>
                  <a:pt x="393700" y="459427"/>
                </a:cubicBezTo>
                <a:cubicBezTo>
                  <a:pt x="457200" y="381110"/>
                  <a:pt x="381000" y="40327"/>
                  <a:pt x="381000" y="40327"/>
                </a:cubicBezTo>
                <a:cubicBezTo>
                  <a:pt x="376767" y="-29523"/>
                  <a:pt x="372533" y="5402"/>
                  <a:pt x="368300" y="40327"/>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object 2">
            <a:extLst>
              <a:ext uri="{FF2B5EF4-FFF2-40B4-BE49-F238E27FC236}">
                <a16:creationId xmlns:a16="http://schemas.microsoft.com/office/drawing/2014/main" id="{0AB6B109-6923-4718-879D-562ECA88D623}"/>
              </a:ext>
            </a:extLst>
          </p:cNvPr>
          <p:cNvSpPr txBox="1">
            <a:spLocks noGrp="1"/>
          </p:cNvSpPr>
          <p:nvPr>
            <p:ph type="title"/>
          </p:nvPr>
        </p:nvSpPr>
        <p:spPr>
          <a:xfrm>
            <a:off x="160337" y="212303"/>
            <a:ext cx="9053513"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Backtracking attack </a:t>
            </a:r>
          </a:p>
        </p:txBody>
      </p:sp>
    </p:spTree>
    <p:extLst>
      <p:ext uri="{BB962C8B-B14F-4D97-AF65-F5344CB8AC3E}">
        <p14:creationId xmlns:p14="http://schemas.microsoft.com/office/powerpoint/2010/main" val="12637296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8063946" y="6851310"/>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7C839F6A-01A9-4513-9636-A2CA202FD8AD}"/>
              </a:ext>
            </a:extLst>
          </p:cNvPr>
          <p:cNvSpPr/>
          <p:nvPr/>
        </p:nvSpPr>
        <p:spPr>
          <a:xfrm>
            <a:off x="6934200" y="7620000"/>
            <a:ext cx="660400" cy="377358"/>
          </a:xfrm>
          <a:custGeom>
            <a:avLst/>
            <a:gdLst>
              <a:gd name="connsiteX0" fmla="*/ 0 w 660400"/>
              <a:gd name="connsiteY0" fmla="*/ 228600 h 377358"/>
              <a:gd name="connsiteX1" fmla="*/ 533400 w 660400"/>
              <a:gd name="connsiteY1" fmla="*/ 368300 h 377358"/>
              <a:gd name="connsiteX2" fmla="*/ 660400 w 660400"/>
              <a:gd name="connsiteY2" fmla="*/ 0 h 377358"/>
              <a:gd name="connsiteX3" fmla="*/ 660400 w 660400"/>
              <a:gd name="connsiteY3" fmla="*/ 0 h 377358"/>
            </a:gdLst>
            <a:ahLst/>
            <a:cxnLst>
              <a:cxn ang="0">
                <a:pos x="connsiteX0" y="connsiteY0"/>
              </a:cxn>
              <a:cxn ang="0">
                <a:pos x="connsiteX1" y="connsiteY1"/>
              </a:cxn>
              <a:cxn ang="0">
                <a:pos x="connsiteX2" y="connsiteY2"/>
              </a:cxn>
              <a:cxn ang="0">
                <a:pos x="connsiteX3" y="connsiteY3"/>
              </a:cxn>
            </a:cxnLst>
            <a:rect l="l" t="t" r="r" b="b"/>
            <a:pathLst>
              <a:path w="660400" h="377358">
                <a:moveTo>
                  <a:pt x="0" y="228600"/>
                </a:moveTo>
                <a:cubicBezTo>
                  <a:pt x="211666" y="317500"/>
                  <a:pt x="423333" y="406400"/>
                  <a:pt x="533400" y="368300"/>
                </a:cubicBezTo>
                <a:cubicBezTo>
                  <a:pt x="643467" y="330200"/>
                  <a:pt x="660400" y="0"/>
                  <a:pt x="660400" y="0"/>
                </a:cubicBezTo>
                <a:lnTo>
                  <a:pt x="660400" y="0"/>
                </a:lnTo>
              </a:path>
            </a:pathLst>
          </a:custGeom>
          <a:noFill/>
          <a:ln w="254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9F4DF61D-7F1C-4C98-A2C8-820AC17167C5}"/>
              </a:ext>
            </a:extLst>
          </p:cNvPr>
          <p:cNvSpPr/>
          <p:nvPr/>
        </p:nvSpPr>
        <p:spPr>
          <a:xfrm>
            <a:off x="7708900" y="7020873"/>
            <a:ext cx="418968" cy="520863"/>
          </a:xfrm>
          <a:custGeom>
            <a:avLst/>
            <a:gdLst>
              <a:gd name="connsiteX0" fmla="*/ 0 w 418968"/>
              <a:gd name="connsiteY0" fmla="*/ 510227 h 520863"/>
              <a:gd name="connsiteX1" fmla="*/ 393700 w 418968"/>
              <a:gd name="connsiteY1" fmla="*/ 459427 h 520863"/>
              <a:gd name="connsiteX2" fmla="*/ 381000 w 418968"/>
              <a:gd name="connsiteY2" fmla="*/ 40327 h 520863"/>
              <a:gd name="connsiteX3" fmla="*/ 368300 w 418968"/>
              <a:gd name="connsiteY3" fmla="*/ 40327 h 520863"/>
            </a:gdLst>
            <a:ahLst/>
            <a:cxnLst>
              <a:cxn ang="0">
                <a:pos x="connsiteX0" y="connsiteY0"/>
              </a:cxn>
              <a:cxn ang="0">
                <a:pos x="connsiteX1" y="connsiteY1"/>
              </a:cxn>
              <a:cxn ang="0">
                <a:pos x="connsiteX2" y="connsiteY2"/>
              </a:cxn>
              <a:cxn ang="0">
                <a:pos x="connsiteX3" y="connsiteY3"/>
              </a:cxn>
            </a:cxnLst>
            <a:rect l="l" t="t" r="r" b="b"/>
            <a:pathLst>
              <a:path w="418968" h="520863">
                <a:moveTo>
                  <a:pt x="0" y="510227"/>
                </a:moveTo>
                <a:cubicBezTo>
                  <a:pt x="165100" y="523985"/>
                  <a:pt x="330200" y="537744"/>
                  <a:pt x="393700" y="459427"/>
                </a:cubicBezTo>
                <a:cubicBezTo>
                  <a:pt x="457200" y="381110"/>
                  <a:pt x="381000" y="40327"/>
                  <a:pt x="381000" y="40327"/>
                </a:cubicBezTo>
                <a:cubicBezTo>
                  <a:pt x="376767" y="-29523"/>
                  <a:pt x="372533" y="5402"/>
                  <a:pt x="368300" y="40327"/>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bject 2">
            <a:extLst>
              <a:ext uri="{FF2B5EF4-FFF2-40B4-BE49-F238E27FC236}">
                <a16:creationId xmlns:a16="http://schemas.microsoft.com/office/drawing/2014/main" id="{95ED079A-1CB0-47D3-A47C-2397C9F7197B}"/>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544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8774613" y="6443430"/>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7C839F6A-01A9-4513-9636-A2CA202FD8AD}"/>
              </a:ext>
            </a:extLst>
          </p:cNvPr>
          <p:cNvSpPr/>
          <p:nvPr/>
        </p:nvSpPr>
        <p:spPr>
          <a:xfrm>
            <a:off x="6934200" y="7620000"/>
            <a:ext cx="660400" cy="377358"/>
          </a:xfrm>
          <a:custGeom>
            <a:avLst/>
            <a:gdLst>
              <a:gd name="connsiteX0" fmla="*/ 0 w 660400"/>
              <a:gd name="connsiteY0" fmla="*/ 228600 h 377358"/>
              <a:gd name="connsiteX1" fmla="*/ 533400 w 660400"/>
              <a:gd name="connsiteY1" fmla="*/ 368300 h 377358"/>
              <a:gd name="connsiteX2" fmla="*/ 660400 w 660400"/>
              <a:gd name="connsiteY2" fmla="*/ 0 h 377358"/>
              <a:gd name="connsiteX3" fmla="*/ 660400 w 660400"/>
              <a:gd name="connsiteY3" fmla="*/ 0 h 377358"/>
            </a:gdLst>
            <a:ahLst/>
            <a:cxnLst>
              <a:cxn ang="0">
                <a:pos x="connsiteX0" y="connsiteY0"/>
              </a:cxn>
              <a:cxn ang="0">
                <a:pos x="connsiteX1" y="connsiteY1"/>
              </a:cxn>
              <a:cxn ang="0">
                <a:pos x="connsiteX2" y="connsiteY2"/>
              </a:cxn>
              <a:cxn ang="0">
                <a:pos x="connsiteX3" y="connsiteY3"/>
              </a:cxn>
            </a:cxnLst>
            <a:rect l="l" t="t" r="r" b="b"/>
            <a:pathLst>
              <a:path w="660400" h="377358">
                <a:moveTo>
                  <a:pt x="0" y="228600"/>
                </a:moveTo>
                <a:cubicBezTo>
                  <a:pt x="211666" y="317500"/>
                  <a:pt x="423333" y="406400"/>
                  <a:pt x="533400" y="368300"/>
                </a:cubicBezTo>
                <a:cubicBezTo>
                  <a:pt x="643467" y="330200"/>
                  <a:pt x="660400" y="0"/>
                  <a:pt x="660400" y="0"/>
                </a:cubicBezTo>
                <a:lnTo>
                  <a:pt x="660400" y="0"/>
                </a:lnTo>
              </a:path>
            </a:pathLst>
          </a:custGeom>
          <a:noFill/>
          <a:ln w="254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9F4DF61D-7F1C-4C98-A2C8-820AC17167C5}"/>
              </a:ext>
            </a:extLst>
          </p:cNvPr>
          <p:cNvSpPr/>
          <p:nvPr/>
        </p:nvSpPr>
        <p:spPr>
          <a:xfrm>
            <a:off x="7708900" y="7020873"/>
            <a:ext cx="418968" cy="520863"/>
          </a:xfrm>
          <a:custGeom>
            <a:avLst/>
            <a:gdLst>
              <a:gd name="connsiteX0" fmla="*/ 0 w 418968"/>
              <a:gd name="connsiteY0" fmla="*/ 510227 h 520863"/>
              <a:gd name="connsiteX1" fmla="*/ 393700 w 418968"/>
              <a:gd name="connsiteY1" fmla="*/ 459427 h 520863"/>
              <a:gd name="connsiteX2" fmla="*/ 381000 w 418968"/>
              <a:gd name="connsiteY2" fmla="*/ 40327 h 520863"/>
              <a:gd name="connsiteX3" fmla="*/ 368300 w 418968"/>
              <a:gd name="connsiteY3" fmla="*/ 40327 h 520863"/>
            </a:gdLst>
            <a:ahLst/>
            <a:cxnLst>
              <a:cxn ang="0">
                <a:pos x="connsiteX0" y="connsiteY0"/>
              </a:cxn>
              <a:cxn ang="0">
                <a:pos x="connsiteX1" y="connsiteY1"/>
              </a:cxn>
              <a:cxn ang="0">
                <a:pos x="connsiteX2" y="connsiteY2"/>
              </a:cxn>
              <a:cxn ang="0">
                <a:pos x="connsiteX3" y="connsiteY3"/>
              </a:cxn>
            </a:cxnLst>
            <a:rect l="l" t="t" r="r" b="b"/>
            <a:pathLst>
              <a:path w="418968" h="520863">
                <a:moveTo>
                  <a:pt x="0" y="510227"/>
                </a:moveTo>
                <a:cubicBezTo>
                  <a:pt x="165100" y="523985"/>
                  <a:pt x="330200" y="537744"/>
                  <a:pt x="393700" y="459427"/>
                </a:cubicBezTo>
                <a:cubicBezTo>
                  <a:pt x="457200" y="381110"/>
                  <a:pt x="381000" y="40327"/>
                  <a:pt x="381000" y="40327"/>
                </a:cubicBezTo>
                <a:cubicBezTo>
                  <a:pt x="376767" y="-29523"/>
                  <a:pt x="372533" y="5402"/>
                  <a:pt x="368300" y="40327"/>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CE3B2FA8-DD2A-4A64-AE8F-1BD47E15D63E}"/>
              </a:ext>
            </a:extLst>
          </p:cNvPr>
          <p:cNvSpPr/>
          <p:nvPr/>
        </p:nvSpPr>
        <p:spPr>
          <a:xfrm>
            <a:off x="8140700" y="6527800"/>
            <a:ext cx="713778" cy="580748"/>
          </a:xfrm>
          <a:custGeom>
            <a:avLst/>
            <a:gdLst>
              <a:gd name="connsiteX0" fmla="*/ 0 w 713778"/>
              <a:gd name="connsiteY0" fmla="*/ 520700 h 580748"/>
              <a:gd name="connsiteX1" fmla="*/ 660400 w 713778"/>
              <a:gd name="connsiteY1" fmla="*/ 533400 h 580748"/>
              <a:gd name="connsiteX2" fmla="*/ 673100 w 713778"/>
              <a:gd name="connsiteY2" fmla="*/ 0 h 580748"/>
              <a:gd name="connsiteX3" fmla="*/ 673100 w 713778"/>
              <a:gd name="connsiteY3" fmla="*/ 0 h 580748"/>
            </a:gdLst>
            <a:ahLst/>
            <a:cxnLst>
              <a:cxn ang="0">
                <a:pos x="connsiteX0" y="connsiteY0"/>
              </a:cxn>
              <a:cxn ang="0">
                <a:pos x="connsiteX1" y="connsiteY1"/>
              </a:cxn>
              <a:cxn ang="0">
                <a:pos x="connsiteX2" y="connsiteY2"/>
              </a:cxn>
              <a:cxn ang="0">
                <a:pos x="connsiteX3" y="connsiteY3"/>
              </a:cxn>
            </a:cxnLst>
            <a:rect l="l" t="t" r="r" b="b"/>
            <a:pathLst>
              <a:path w="713778" h="580748">
                <a:moveTo>
                  <a:pt x="0" y="520700"/>
                </a:moveTo>
                <a:cubicBezTo>
                  <a:pt x="274108" y="570441"/>
                  <a:pt x="548217" y="620183"/>
                  <a:pt x="660400" y="533400"/>
                </a:cubicBezTo>
                <a:cubicBezTo>
                  <a:pt x="772583" y="446617"/>
                  <a:pt x="673100" y="0"/>
                  <a:pt x="673100" y="0"/>
                </a:cubicBezTo>
                <a:lnTo>
                  <a:pt x="673100" y="0"/>
                </a:ln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object 2">
            <a:extLst>
              <a:ext uri="{FF2B5EF4-FFF2-40B4-BE49-F238E27FC236}">
                <a16:creationId xmlns:a16="http://schemas.microsoft.com/office/drawing/2014/main" id="{95F8C4FF-0B5A-42FE-80FA-8055319BE9A1}"/>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3766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8774613" y="6443430"/>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7C839F6A-01A9-4513-9636-A2CA202FD8AD}"/>
              </a:ext>
            </a:extLst>
          </p:cNvPr>
          <p:cNvSpPr/>
          <p:nvPr/>
        </p:nvSpPr>
        <p:spPr>
          <a:xfrm>
            <a:off x="6934200" y="7620000"/>
            <a:ext cx="660400" cy="377358"/>
          </a:xfrm>
          <a:custGeom>
            <a:avLst/>
            <a:gdLst>
              <a:gd name="connsiteX0" fmla="*/ 0 w 660400"/>
              <a:gd name="connsiteY0" fmla="*/ 228600 h 377358"/>
              <a:gd name="connsiteX1" fmla="*/ 533400 w 660400"/>
              <a:gd name="connsiteY1" fmla="*/ 368300 h 377358"/>
              <a:gd name="connsiteX2" fmla="*/ 660400 w 660400"/>
              <a:gd name="connsiteY2" fmla="*/ 0 h 377358"/>
              <a:gd name="connsiteX3" fmla="*/ 660400 w 660400"/>
              <a:gd name="connsiteY3" fmla="*/ 0 h 377358"/>
            </a:gdLst>
            <a:ahLst/>
            <a:cxnLst>
              <a:cxn ang="0">
                <a:pos x="connsiteX0" y="connsiteY0"/>
              </a:cxn>
              <a:cxn ang="0">
                <a:pos x="connsiteX1" y="connsiteY1"/>
              </a:cxn>
              <a:cxn ang="0">
                <a:pos x="connsiteX2" y="connsiteY2"/>
              </a:cxn>
              <a:cxn ang="0">
                <a:pos x="connsiteX3" y="connsiteY3"/>
              </a:cxn>
            </a:cxnLst>
            <a:rect l="l" t="t" r="r" b="b"/>
            <a:pathLst>
              <a:path w="660400" h="377358">
                <a:moveTo>
                  <a:pt x="0" y="228600"/>
                </a:moveTo>
                <a:cubicBezTo>
                  <a:pt x="211666" y="317500"/>
                  <a:pt x="423333" y="406400"/>
                  <a:pt x="533400" y="368300"/>
                </a:cubicBezTo>
                <a:cubicBezTo>
                  <a:pt x="643467" y="330200"/>
                  <a:pt x="660400" y="0"/>
                  <a:pt x="660400" y="0"/>
                </a:cubicBezTo>
                <a:lnTo>
                  <a:pt x="660400" y="0"/>
                </a:lnTo>
              </a:path>
            </a:pathLst>
          </a:custGeom>
          <a:noFill/>
          <a:ln w="254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9F4DF61D-7F1C-4C98-A2C8-820AC17167C5}"/>
              </a:ext>
            </a:extLst>
          </p:cNvPr>
          <p:cNvSpPr/>
          <p:nvPr/>
        </p:nvSpPr>
        <p:spPr>
          <a:xfrm>
            <a:off x="7708900" y="7020873"/>
            <a:ext cx="418968" cy="520863"/>
          </a:xfrm>
          <a:custGeom>
            <a:avLst/>
            <a:gdLst>
              <a:gd name="connsiteX0" fmla="*/ 0 w 418968"/>
              <a:gd name="connsiteY0" fmla="*/ 510227 h 520863"/>
              <a:gd name="connsiteX1" fmla="*/ 393700 w 418968"/>
              <a:gd name="connsiteY1" fmla="*/ 459427 h 520863"/>
              <a:gd name="connsiteX2" fmla="*/ 381000 w 418968"/>
              <a:gd name="connsiteY2" fmla="*/ 40327 h 520863"/>
              <a:gd name="connsiteX3" fmla="*/ 368300 w 418968"/>
              <a:gd name="connsiteY3" fmla="*/ 40327 h 520863"/>
            </a:gdLst>
            <a:ahLst/>
            <a:cxnLst>
              <a:cxn ang="0">
                <a:pos x="connsiteX0" y="connsiteY0"/>
              </a:cxn>
              <a:cxn ang="0">
                <a:pos x="connsiteX1" y="connsiteY1"/>
              </a:cxn>
              <a:cxn ang="0">
                <a:pos x="connsiteX2" y="connsiteY2"/>
              </a:cxn>
              <a:cxn ang="0">
                <a:pos x="connsiteX3" y="connsiteY3"/>
              </a:cxn>
            </a:cxnLst>
            <a:rect l="l" t="t" r="r" b="b"/>
            <a:pathLst>
              <a:path w="418968" h="520863">
                <a:moveTo>
                  <a:pt x="0" y="510227"/>
                </a:moveTo>
                <a:cubicBezTo>
                  <a:pt x="165100" y="523985"/>
                  <a:pt x="330200" y="537744"/>
                  <a:pt x="393700" y="459427"/>
                </a:cubicBezTo>
                <a:cubicBezTo>
                  <a:pt x="457200" y="381110"/>
                  <a:pt x="381000" y="40327"/>
                  <a:pt x="381000" y="40327"/>
                </a:cubicBezTo>
                <a:cubicBezTo>
                  <a:pt x="376767" y="-29523"/>
                  <a:pt x="372533" y="5402"/>
                  <a:pt x="368300" y="40327"/>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CE3B2FA8-DD2A-4A64-AE8F-1BD47E15D63E}"/>
              </a:ext>
            </a:extLst>
          </p:cNvPr>
          <p:cNvSpPr/>
          <p:nvPr/>
        </p:nvSpPr>
        <p:spPr>
          <a:xfrm>
            <a:off x="8140700" y="6527800"/>
            <a:ext cx="713778" cy="580748"/>
          </a:xfrm>
          <a:custGeom>
            <a:avLst/>
            <a:gdLst>
              <a:gd name="connsiteX0" fmla="*/ 0 w 713778"/>
              <a:gd name="connsiteY0" fmla="*/ 520700 h 580748"/>
              <a:gd name="connsiteX1" fmla="*/ 660400 w 713778"/>
              <a:gd name="connsiteY1" fmla="*/ 533400 h 580748"/>
              <a:gd name="connsiteX2" fmla="*/ 673100 w 713778"/>
              <a:gd name="connsiteY2" fmla="*/ 0 h 580748"/>
              <a:gd name="connsiteX3" fmla="*/ 673100 w 713778"/>
              <a:gd name="connsiteY3" fmla="*/ 0 h 580748"/>
            </a:gdLst>
            <a:ahLst/>
            <a:cxnLst>
              <a:cxn ang="0">
                <a:pos x="connsiteX0" y="connsiteY0"/>
              </a:cxn>
              <a:cxn ang="0">
                <a:pos x="connsiteX1" y="connsiteY1"/>
              </a:cxn>
              <a:cxn ang="0">
                <a:pos x="connsiteX2" y="connsiteY2"/>
              </a:cxn>
              <a:cxn ang="0">
                <a:pos x="connsiteX3" y="connsiteY3"/>
              </a:cxn>
            </a:cxnLst>
            <a:rect l="l" t="t" r="r" b="b"/>
            <a:pathLst>
              <a:path w="713778" h="580748">
                <a:moveTo>
                  <a:pt x="0" y="520700"/>
                </a:moveTo>
                <a:cubicBezTo>
                  <a:pt x="274108" y="570441"/>
                  <a:pt x="548217" y="620183"/>
                  <a:pt x="660400" y="533400"/>
                </a:cubicBezTo>
                <a:cubicBezTo>
                  <a:pt x="772583" y="446617"/>
                  <a:pt x="673100" y="0"/>
                  <a:pt x="673100" y="0"/>
                </a:cubicBezTo>
                <a:lnTo>
                  <a:pt x="673100" y="0"/>
                </a:ln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object 2">
            <a:extLst>
              <a:ext uri="{FF2B5EF4-FFF2-40B4-BE49-F238E27FC236}">
                <a16:creationId xmlns:a16="http://schemas.microsoft.com/office/drawing/2014/main" id="{5263515D-050F-45B3-A4C0-E90DAB1A3FC0}"/>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3044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9280792" y="5807911"/>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7C839F6A-01A9-4513-9636-A2CA202FD8AD}"/>
              </a:ext>
            </a:extLst>
          </p:cNvPr>
          <p:cNvSpPr/>
          <p:nvPr/>
        </p:nvSpPr>
        <p:spPr>
          <a:xfrm>
            <a:off x="6934200" y="7620000"/>
            <a:ext cx="660400" cy="377358"/>
          </a:xfrm>
          <a:custGeom>
            <a:avLst/>
            <a:gdLst>
              <a:gd name="connsiteX0" fmla="*/ 0 w 660400"/>
              <a:gd name="connsiteY0" fmla="*/ 228600 h 377358"/>
              <a:gd name="connsiteX1" fmla="*/ 533400 w 660400"/>
              <a:gd name="connsiteY1" fmla="*/ 368300 h 377358"/>
              <a:gd name="connsiteX2" fmla="*/ 660400 w 660400"/>
              <a:gd name="connsiteY2" fmla="*/ 0 h 377358"/>
              <a:gd name="connsiteX3" fmla="*/ 660400 w 660400"/>
              <a:gd name="connsiteY3" fmla="*/ 0 h 377358"/>
            </a:gdLst>
            <a:ahLst/>
            <a:cxnLst>
              <a:cxn ang="0">
                <a:pos x="connsiteX0" y="connsiteY0"/>
              </a:cxn>
              <a:cxn ang="0">
                <a:pos x="connsiteX1" y="connsiteY1"/>
              </a:cxn>
              <a:cxn ang="0">
                <a:pos x="connsiteX2" y="connsiteY2"/>
              </a:cxn>
              <a:cxn ang="0">
                <a:pos x="connsiteX3" y="connsiteY3"/>
              </a:cxn>
            </a:cxnLst>
            <a:rect l="l" t="t" r="r" b="b"/>
            <a:pathLst>
              <a:path w="660400" h="377358">
                <a:moveTo>
                  <a:pt x="0" y="228600"/>
                </a:moveTo>
                <a:cubicBezTo>
                  <a:pt x="211666" y="317500"/>
                  <a:pt x="423333" y="406400"/>
                  <a:pt x="533400" y="368300"/>
                </a:cubicBezTo>
                <a:cubicBezTo>
                  <a:pt x="643467" y="330200"/>
                  <a:pt x="660400" y="0"/>
                  <a:pt x="660400" y="0"/>
                </a:cubicBezTo>
                <a:lnTo>
                  <a:pt x="660400" y="0"/>
                </a:lnTo>
              </a:path>
            </a:pathLst>
          </a:custGeom>
          <a:noFill/>
          <a:ln w="254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9F4DF61D-7F1C-4C98-A2C8-820AC17167C5}"/>
              </a:ext>
            </a:extLst>
          </p:cNvPr>
          <p:cNvSpPr/>
          <p:nvPr/>
        </p:nvSpPr>
        <p:spPr>
          <a:xfrm>
            <a:off x="7708900" y="7020873"/>
            <a:ext cx="418968" cy="520863"/>
          </a:xfrm>
          <a:custGeom>
            <a:avLst/>
            <a:gdLst>
              <a:gd name="connsiteX0" fmla="*/ 0 w 418968"/>
              <a:gd name="connsiteY0" fmla="*/ 510227 h 520863"/>
              <a:gd name="connsiteX1" fmla="*/ 393700 w 418968"/>
              <a:gd name="connsiteY1" fmla="*/ 459427 h 520863"/>
              <a:gd name="connsiteX2" fmla="*/ 381000 w 418968"/>
              <a:gd name="connsiteY2" fmla="*/ 40327 h 520863"/>
              <a:gd name="connsiteX3" fmla="*/ 368300 w 418968"/>
              <a:gd name="connsiteY3" fmla="*/ 40327 h 520863"/>
            </a:gdLst>
            <a:ahLst/>
            <a:cxnLst>
              <a:cxn ang="0">
                <a:pos x="connsiteX0" y="connsiteY0"/>
              </a:cxn>
              <a:cxn ang="0">
                <a:pos x="connsiteX1" y="connsiteY1"/>
              </a:cxn>
              <a:cxn ang="0">
                <a:pos x="connsiteX2" y="connsiteY2"/>
              </a:cxn>
              <a:cxn ang="0">
                <a:pos x="connsiteX3" y="connsiteY3"/>
              </a:cxn>
            </a:cxnLst>
            <a:rect l="l" t="t" r="r" b="b"/>
            <a:pathLst>
              <a:path w="418968" h="520863">
                <a:moveTo>
                  <a:pt x="0" y="510227"/>
                </a:moveTo>
                <a:cubicBezTo>
                  <a:pt x="165100" y="523985"/>
                  <a:pt x="330200" y="537744"/>
                  <a:pt x="393700" y="459427"/>
                </a:cubicBezTo>
                <a:cubicBezTo>
                  <a:pt x="457200" y="381110"/>
                  <a:pt x="381000" y="40327"/>
                  <a:pt x="381000" y="40327"/>
                </a:cubicBezTo>
                <a:cubicBezTo>
                  <a:pt x="376767" y="-29523"/>
                  <a:pt x="372533" y="5402"/>
                  <a:pt x="368300" y="40327"/>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CE3B2FA8-DD2A-4A64-AE8F-1BD47E15D63E}"/>
              </a:ext>
            </a:extLst>
          </p:cNvPr>
          <p:cNvSpPr/>
          <p:nvPr/>
        </p:nvSpPr>
        <p:spPr>
          <a:xfrm>
            <a:off x="8140700" y="6527800"/>
            <a:ext cx="713778" cy="580748"/>
          </a:xfrm>
          <a:custGeom>
            <a:avLst/>
            <a:gdLst>
              <a:gd name="connsiteX0" fmla="*/ 0 w 713778"/>
              <a:gd name="connsiteY0" fmla="*/ 520700 h 580748"/>
              <a:gd name="connsiteX1" fmla="*/ 660400 w 713778"/>
              <a:gd name="connsiteY1" fmla="*/ 533400 h 580748"/>
              <a:gd name="connsiteX2" fmla="*/ 673100 w 713778"/>
              <a:gd name="connsiteY2" fmla="*/ 0 h 580748"/>
              <a:gd name="connsiteX3" fmla="*/ 673100 w 713778"/>
              <a:gd name="connsiteY3" fmla="*/ 0 h 580748"/>
            </a:gdLst>
            <a:ahLst/>
            <a:cxnLst>
              <a:cxn ang="0">
                <a:pos x="connsiteX0" y="connsiteY0"/>
              </a:cxn>
              <a:cxn ang="0">
                <a:pos x="connsiteX1" y="connsiteY1"/>
              </a:cxn>
              <a:cxn ang="0">
                <a:pos x="connsiteX2" y="connsiteY2"/>
              </a:cxn>
              <a:cxn ang="0">
                <a:pos x="connsiteX3" y="connsiteY3"/>
              </a:cxn>
            </a:cxnLst>
            <a:rect l="l" t="t" r="r" b="b"/>
            <a:pathLst>
              <a:path w="713778" h="580748">
                <a:moveTo>
                  <a:pt x="0" y="520700"/>
                </a:moveTo>
                <a:cubicBezTo>
                  <a:pt x="274108" y="570441"/>
                  <a:pt x="548217" y="620183"/>
                  <a:pt x="660400" y="533400"/>
                </a:cubicBezTo>
                <a:cubicBezTo>
                  <a:pt x="772583" y="446617"/>
                  <a:pt x="673100" y="0"/>
                  <a:pt x="673100" y="0"/>
                </a:cubicBezTo>
                <a:lnTo>
                  <a:pt x="673100" y="0"/>
                </a:ln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8BAE0C52-DA08-4DEC-9D8F-7A989FC9BE9B}"/>
              </a:ext>
            </a:extLst>
          </p:cNvPr>
          <p:cNvSpPr/>
          <p:nvPr/>
        </p:nvSpPr>
        <p:spPr>
          <a:xfrm>
            <a:off x="8864600" y="6032500"/>
            <a:ext cx="546368" cy="602971"/>
          </a:xfrm>
          <a:custGeom>
            <a:avLst/>
            <a:gdLst>
              <a:gd name="connsiteX0" fmla="*/ 0 w 546368"/>
              <a:gd name="connsiteY0" fmla="*/ 558800 h 602971"/>
              <a:gd name="connsiteX1" fmla="*/ 520700 w 546368"/>
              <a:gd name="connsiteY1" fmla="*/ 546100 h 602971"/>
              <a:gd name="connsiteX2" fmla="*/ 419100 w 546368"/>
              <a:gd name="connsiteY2" fmla="*/ 0 h 602971"/>
            </a:gdLst>
            <a:ahLst/>
            <a:cxnLst>
              <a:cxn ang="0">
                <a:pos x="connsiteX0" y="connsiteY0"/>
              </a:cxn>
              <a:cxn ang="0">
                <a:pos x="connsiteX1" y="connsiteY1"/>
              </a:cxn>
              <a:cxn ang="0">
                <a:pos x="connsiteX2" y="connsiteY2"/>
              </a:cxn>
            </a:cxnLst>
            <a:rect l="l" t="t" r="r" b="b"/>
            <a:pathLst>
              <a:path w="546368" h="602971">
                <a:moveTo>
                  <a:pt x="0" y="558800"/>
                </a:moveTo>
                <a:cubicBezTo>
                  <a:pt x="225425" y="599016"/>
                  <a:pt x="450850" y="639233"/>
                  <a:pt x="520700" y="546100"/>
                </a:cubicBezTo>
                <a:cubicBezTo>
                  <a:pt x="590550" y="452967"/>
                  <a:pt x="504825" y="226483"/>
                  <a:pt x="419100" y="0"/>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object 2">
            <a:extLst>
              <a:ext uri="{FF2B5EF4-FFF2-40B4-BE49-F238E27FC236}">
                <a16:creationId xmlns:a16="http://schemas.microsoft.com/office/drawing/2014/main" id="{B54962D6-C6C2-4859-B831-195B84D618A9}"/>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078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9280792" y="5807911"/>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7C839F6A-01A9-4513-9636-A2CA202FD8AD}"/>
              </a:ext>
            </a:extLst>
          </p:cNvPr>
          <p:cNvSpPr/>
          <p:nvPr/>
        </p:nvSpPr>
        <p:spPr>
          <a:xfrm>
            <a:off x="6934200" y="7620000"/>
            <a:ext cx="660400" cy="377358"/>
          </a:xfrm>
          <a:custGeom>
            <a:avLst/>
            <a:gdLst>
              <a:gd name="connsiteX0" fmla="*/ 0 w 660400"/>
              <a:gd name="connsiteY0" fmla="*/ 228600 h 377358"/>
              <a:gd name="connsiteX1" fmla="*/ 533400 w 660400"/>
              <a:gd name="connsiteY1" fmla="*/ 368300 h 377358"/>
              <a:gd name="connsiteX2" fmla="*/ 660400 w 660400"/>
              <a:gd name="connsiteY2" fmla="*/ 0 h 377358"/>
              <a:gd name="connsiteX3" fmla="*/ 660400 w 660400"/>
              <a:gd name="connsiteY3" fmla="*/ 0 h 377358"/>
            </a:gdLst>
            <a:ahLst/>
            <a:cxnLst>
              <a:cxn ang="0">
                <a:pos x="connsiteX0" y="connsiteY0"/>
              </a:cxn>
              <a:cxn ang="0">
                <a:pos x="connsiteX1" y="connsiteY1"/>
              </a:cxn>
              <a:cxn ang="0">
                <a:pos x="connsiteX2" y="connsiteY2"/>
              </a:cxn>
              <a:cxn ang="0">
                <a:pos x="connsiteX3" y="connsiteY3"/>
              </a:cxn>
            </a:cxnLst>
            <a:rect l="l" t="t" r="r" b="b"/>
            <a:pathLst>
              <a:path w="660400" h="377358">
                <a:moveTo>
                  <a:pt x="0" y="228600"/>
                </a:moveTo>
                <a:cubicBezTo>
                  <a:pt x="211666" y="317500"/>
                  <a:pt x="423333" y="406400"/>
                  <a:pt x="533400" y="368300"/>
                </a:cubicBezTo>
                <a:cubicBezTo>
                  <a:pt x="643467" y="330200"/>
                  <a:pt x="660400" y="0"/>
                  <a:pt x="660400" y="0"/>
                </a:cubicBezTo>
                <a:lnTo>
                  <a:pt x="660400" y="0"/>
                </a:lnTo>
              </a:path>
            </a:pathLst>
          </a:custGeom>
          <a:noFill/>
          <a:ln w="254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9F4DF61D-7F1C-4C98-A2C8-820AC17167C5}"/>
              </a:ext>
            </a:extLst>
          </p:cNvPr>
          <p:cNvSpPr/>
          <p:nvPr/>
        </p:nvSpPr>
        <p:spPr>
          <a:xfrm>
            <a:off x="7708900" y="7020873"/>
            <a:ext cx="418968" cy="520863"/>
          </a:xfrm>
          <a:custGeom>
            <a:avLst/>
            <a:gdLst>
              <a:gd name="connsiteX0" fmla="*/ 0 w 418968"/>
              <a:gd name="connsiteY0" fmla="*/ 510227 h 520863"/>
              <a:gd name="connsiteX1" fmla="*/ 393700 w 418968"/>
              <a:gd name="connsiteY1" fmla="*/ 459427 h 520863"/>
              <a:gd name="connsiteX2" fmla="*/ 381000 w 418968"/>
              <a:gd name="connsiteY2" fmla="*/ 40327 h 520863"/>
              <a:gd name="connsiteX3" fmla="*/ 368300 w 418968"/>
              <a:gd name="connsiteY3" fmla="*/ 40327 h 520863"/>
            </a:gdLst>
            <a:ahLst/>
            <a:cxnLst>
              <a:cxn ang="0">
                <a:pos x="connsiteX0" y="connsiteY0"/>
              </a:cxn>
              <a:cxn ang="0">
                <a:pos x="connsiteX1" y="connsiteY1"/>
              </a:cxn>
              <a:cxn ang="0">
                <a:pos x="connsiteX2" y="connsiteY2"/>
              </a:cxn>
              <a:cxn ang="0">
                <a:pos x="connsiteX3" y="connsiteY3"/>
              </a:cxn>
            </a:cxnLst>
            <a:rect l="l" t="t" r="r" b="b"/>
            <a:pathLst>
              <a:path w="418968" h="520863">
                <a:moveTo>
                  <a:pt x="0" y="510227"/>
                </a:moveTo>
                <a:cubicBezTo>
                  <a:pt x="165100" y="523985"/>
                  <a:pt x="330200" y="537744"/>
                  <a:pt x="393700" y="459427"/>
                </a:cubicBezTo>
                <a:cubicBezTo>
                  <a:pt x="457200" y="381110"/>
                  <a:pt x="381000" y="40327"/>
                  <a:pt x="381000" y="40327"/>
                </a:cubicBezTo>
                <a:cubicBezTo>
                  <a:pt x="376767" y="-29523"/>
                  <a:pt x="372533" y="5402"/>
                  <a:pt x="368300" y="40327"/>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CE3B2FA8-DD2A-4A64-AE8F-1BD47E15D63E}"/>
              </a:ext>
            </a:extLst>
          </p:cNvPr>
          <p:cNvSpPr/>
          <p:nvPr/>
        </p:nvSpPr>
        <p:spPr>
          <a:xfrm>
            <a:off x="8140700" y="6527800"/>
            <a:ext cx="713778" cy="580748"/>
          </a:xfrm>
          <a:custGeom>
            <a:avLst/>
            <a:gdLst>
              <a:gd name="connsiteX0" fmla="*/ 0 w 713778"/>
              <a:gd name="connsiteY0" fmla="*/ 520700 h 580748"/>
              <a:gd name="connsiteX1" fmla="*/ 660400 w 713778"/>
              <a:gd name="connsiteY1" fmla="*/ 533400 h 580748"/>
              <a:gd name="connsiteX2" fmla="*/ 673100 w 713778"/>
              <a:gd name="connsiteY2" fmla="*/ 0 h 580748"/>
              <a:gd name="connsiteX3" fmla="*/ 673100 w 713778"/>
              <a:gd name="connsiteY3" fmla="*/ 0 h 580748"/>
            </a:gdLst>
            <a:ahLst/>
            <a:cxnLst>
              <a:cxn ang="0">
                <a:pos x="connsiteX0" y="connsiteY0"/>
              </a:cxn>
              <a:cxn ang="0">
                <a:pos x="connsiteX1" y="connsiteY1"/>
              </a:cxn>
              <a:cxn ang="0">
                <a:pos x="connsiteX2" y="connsiteY2"/>
              </a:cxn>
              <a:cxn ang="0">
                <a:pos x="connsiteX3" y="connsiteY3"/>
              </a:cxn>
            </a:cxnLst>
            <a:rect l="l" t="t" r="r" b="b"/>
            <a:pathLst>
              <a:path w="713778" h="580748">
                <a:moveTo>
                  <a:pt x="0" y="520700"/>
                </a:moveTo>
                <a:cubicBezTo>
                  <a:pt x="274108" y="570441"/>
                  <a:pt x="548217" y="620183"/>
                  <a:pt x="660400" y="533400"/>
                </a:cubicBezTo>
                <a:cubicBezTo>
                  <a:pt x="772583" y="446617"/>
                  <a:pt x="673100" y="0"/>
                  <a:pt x="673100" y="0"/>
                </a:cubicBezTo>
                <a:lnTo>
                  <a:pt x="673100" y="0"/>
                </a:ln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8BAE0C52-DA08-4DEC-9D8F-7A989FC9BE9B}"/>
              </a:ext>
            </a:extLst>
          </p:cNvPr>
          <p:cNvSpPr/>
          <p:nvPr/>
        </p:nvSpPr>
        <p:spPr>
          <a:xfrm>
            <a:off x="8864600" y="6032500"/>
            <a:ext cx="546368" cy="602971"/>
          </a:xfrm>
          <a:custGeom>
            <a:avLst/>
            <a:gdLst>
              <a:gd name="connsiteX0" fmla="*/ 0 w 546368"/>
              <a:gd name="connsiteY0" fmla="*/ 558800 h 602971"/>
              <a:gd name="connsiteX1" fmla="*/ 520700 w 546368"/>
              <a:gd name="connsiteY1" fmla="*/ 546100 h 602971"/>
              <a:gd name="connsiteX2" fmla="*/ 419100 w 546368"/>
              <a:gd name="connsiteY2" fmla="*/ 0 h 602971"/>
            </a:gdLst>
            <a:ahLst/>
            <a:cxnLst>
              <a:cxn ang="0">
                <a:pos x="connsiteX0" y="connsiteY0"/>
              </a:cxn>
              <a:cxn ang="0">
                <a:pos x="connsiteX1" y="connsiteY1"/>
              </a:cxn>
              <a:cxn ang="0">
                <a:pos x="connsiteX2" y="connsiteY2"/>
              </a:cxn>
            </a:cxnLst>
            <a:rect l="l" t="t" r="r" b="b"/>
            <a:pathLst>
              <a:path w="546368" h="602971">
                <a:moveTo>
                  <a:pt x="0" y="558800"/>
                </a:moveTo>
                <a:cubicBezTo>
                  <a:pt x="225425" y="599016"/>
                  <a:pt x="450850" y="639233"/>
                  <a:pt x="520700" y="546100"/>
                </a:cubicBezTo>
                <a:cubicBezTo>
                  <a:pt x="590550" y="452967"/>
                  <a:pt x="504825" y="226483"/>
                  <a:pt x="419100" y="0"/>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object 2">
            <a:extLst>
              <a:ext uri="{FF2B5EF4-FFF2-40B4-BE49-F238E27FC236}">
                <a16:creationId xmlns:a16="http://schemas.microsoft.com/office/drawing/2014/main" id="{EFDB89CD-07AA-444B-A0AD-C8BF13DEC060}"/>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13990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9876514" y="5337415"/>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7C839F6A-01A9-4513-9636-A2CA202FD8AD}"/>
              </a:ext>
            </a:extLst>
          </p:cNvPr>
          <p:cNvSpPr/>
          <p:nvPr/>
        </p:nvSpPr>
        <p:spPr>
          <a:xfrm>
            <a:off x="6934200" y="7620000"/>
            <a:ext cx="660400" cy="377358"/>
          </a:xfrm>
          <a:custGeom>
            <a:avLst/>
            <a:gdLst>
              <a:gd name="connsiteX0" fmla="*/ 0 w 660400"/>
              <a:gd name="connsiteY0" fmla="*/ 228600 h 377358"/>
              <a:gd name="connsiteX1" fmla="*/ 533400 w 660400"/>
              <a:gd name="connsiteY1" fmla="*/ 368300 h 377358"/>
              <a:gd name="connsiteX2" fmla="*/ 660400 w 660400"/>
              <a:gd name="connsiteY2" fmla="*/ 0 h 377358"/>
              <a:gd name="connsiteX3" fmla="*/ 660400 w 660400"/>
              <a:gd name="connsiteY3" fmla="*/ 0 h 377358"/>
            </a:gdLst>
            <a:ahLst/>
            <a:cxnLst>
              <a:cxn ang="0">
                <a:pos x="connsiteX0" y="connsiteY0"/>
              </a:cxn>
              <a:cxn ang="0">
                <a:pos x="connsiteX1" y="connsiteY1"/>
              </a:cxn>
              <a:cxn ang="0">
                <a:pos x="connsiteX2" y="connsiteY2"/>
              </a:cxn>
              <a:cxn ang="0">
                <a:pos x="connsiteX3" y="connsiteY3"/>
              </a:cxn>
            </a:cxnLst>
            <a:rect l="l" t="t" r="r" b="b"/>
            <a:pathLst>
              <a:path w="660400" h="377358">
                <a:moveTo>
                  <a:pt x="0" y="228600"/>
                </a:moveTo>
                <a:cubicBezTo>
                  <a:pt x="211666" y="317500"/>
                  <a:pt x="423333" y="406400"/>
                  <a:pt x="533400" y="368300"/>
                </a:cubicBezTo>
                <a:cubicBezTo>
                  <a:pt x="643467" y="330200"/>
                  <a:pt x="660400" y="0"/>
                  <a:pt x="660400" y="0"/>
                </a:cubicBezTo>
                <a:lnTo>
                  <a:pt x="660400" y="0"/>
                </a:lnTo>
              </a:path>
            </a:pathLst>
          </a:custGeom>
          <a:noFill/>
          <a:ln w="254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9F4DF61D-7F1C-4C98-A2C8-820AC17167C5}"/>
              </a:ext>
            </a:extLst>
          </p:cNvPr>
          <p:cNvSpPr/>
          <p:nvPr/>
        </p:nvSpPr>
        <p:spPr>
          <a:xfrm>
            <a:off x="7708900" y="7020873"/>
            <a:ext cx="418968" cy="520863"/>
          </a:xfrm>
          <a:custGeom>
            <a:avLst/>
            <a:gdLst>
              <a:gd name="connsiteX0" fmla="*/ 0 w 418968"/>
              <a:gd name="connsiteY0" fmla="*/ 510227 h 520863"/>
              <a:gd name="connsiteX1" fmla="*/ 393700 w 418968"/>
              <a:gd name="connsiteY1" fmla="*/ 459427 h 520863"/>
              <a:gd name="connsiteX2" fmla="*/ 381000 w 418968"/>
              <a:gd name="connsiteY2" fmla="*/ 40327 h 520863"/>
              <a:gd name="connsiteX3" fmla="*/ 368300 w 418968"/>
              <a:gd name="connsiteY3" fmla="*/ 40327 h 520863"/>
            </a:gdLst>
            <a:ahLst/>
            <a:cxnLst>
              <a:cxn ang="0">
                <a:pos x="connsiteX0" y="connsiteY0"/>
              </a:cxn>
              <a:cxn ang="0">
                <a:pos x="connsiteX1" y="connsiteY1"/>
              </a:cxn>
              <a:cxn ang="0">
                <a:pos x="connsiteX2" y="connsiteY2"/>
              </a:cxn>
              <a:cxn ang="0">
                <a:pos x="connsiteX3" y="connsiteY3"/>
              </a:cxn>
            </a:cxnLst>
            <a:rect l="l" t="t" r="r" b="b"/>
            <a:pathLst>
              <a:path w="418968" h="520863">
                <a:moveTo>
                  <a:pt x="0" y="510227"/>
                </a:moveTo>
                <a:cubicBezTo>
                  <a:pt x="165100" y="523985"/>
                  <a:pt x="330200" y="537744"/>
                  <a:pt x="393700" y="459427"/>
                </a:cubicBezTo>
                <a:cubicBezTo>
                  <a:pt x="457200" y="381110"/>
                  <a:pt x="381000" y="40327"/>
                  <a:pt x="381000" y="40327"/>
                </a:cubicBezTo>
                <a:cubicBezTo>
                  <a:pt x="376767" y="-29523"/>
                  <a:pt x="372533" y="5402"/>
                  <a:pt x="368300" y="40327"/>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CE3B2FA8-DD2A-4A64-AE8F-1BD47E15D63E}"/>
              </a:ext>
            </a:extLst>
          </p:cNvPr>
          <p:cNvSpPr/>
          <p:nvPr/>
        </p:nvSpPr>
        <p:spPr>
          <a:xfrm>
            <a:off x="8140700" y="6527800"/>
            <a:ext cx="713778" cy="580748"/>
          </a:xfrm>
          <a:custGeom>
            <a:avLst/>
            <a:gdLst>
              <a:gd name="connsiteX0" fmla="*/ 0 w 713778"/>
              <a:gd name="connsiteY0" fmla="*/ 520700 h 580748"/>
              <a:gd name="connsiteX1" fmla="*/ 660400 w 713778"/>
              <a:gd name="connsiteY1" fmla="*/ 533400 h 580748"/>
              <a:gd name="connsiteX2" fmla="*/ 673100 w 713778"/>
              <a:gd name="connsiteY2" fmla="*/ 0 h 580748"/>
              <a:gd name="connsiteX3" fmla="*/ 673100 w 713778"/>
              <a:gd name="connsiteY3" fmla="*/ 0 h 580748"/>
            </a:gdLst>
            <a:ahLst/>
            <a:cxnLst>
              <a:cxn ang="0">
                <a:pos x="connsiteX0" y="connsiteY0"/>
              </a:cxn>
              <a:cxn ang="0">
                <a:pos x="connsiteX1" y="connsiteY1"/>
              </a:cxn>
              <a:cxn ang="0">
                <a:pos x="connsiteX2" y="connsiteY2"/>
              </a:cxn>
              <a:cxn ang="0">
                <a:pos x="connsiteX3" y="connsiteY3"/>
              </a:cxn>
            </a:cxnLst>
            <a:rect l="l" t="t" r="r" b="b"/>
            <a:pathLst>
              <a:path w="713778" h="580748">
                <a:moveTo>
                  <a:pt x="0" y="520700"/>
                </a:moveTo>
                <a:cubicBezTo>
                  <a:pt x="274108" y="570441"/>
                  <a:pt x="548217" y="620183"/>
                  <a:pt x="660400" y="533400"/>
                </a:cubicBezTo>
                <a:cubicBezTo>
                  <a:pt x="772583" y="446617"/>
                  <a:pt x="673100" y="0"/>
                  <a:pt x="673100" y="0"/>
                </a:cubicBezTo>
                <a:lnTo>
                  <a:pt x="673100" y="0"/>
                </a:ln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8BAE0C52-DA08-4DEC-9D8F-7A989FC9BE9B}"/>
              </a:ext>
            </a:extLst>
          </p:cNvPr>
          <p:cNvSpPr/>
          <p:nvPr/>
        </p:nvSpPr>
        <p:spPr>
          <a:xfrm>
            <a:off x="8864600" y="6032500"/>
            <a:ext cx="546368" cy="602971"/>
          </a:xfrm>
          <a:custGeom>
            <a:avLst/>
            <a:gdLst>
              <a:gd name="connsiteX0" fmla="*/ 0 w 546368"/>
              <a:gd name="connsiteY0" fmla="*/ 558800 h 602971"/>
              <a:gd name="connsiteX1" fmla="*/ 520700 w 546368"/>
              <a:gd name="connsiteY1" fmla="*/ 546100 h 602971"/>
              <a:gd name="connsiteX2" fmla="*/ 419100 w 546368"/>
              <a:gd name="connsiteY2" fmla="*/ 0 h 602971"/>
            </a:gdLst>
            <a:ahLst/>
            <a:cxnLst>
              <a:cxn ang="0">
                <a:pos x="connsiteX0" y="connsiteY0"/>
              </a:cxn>
              <a:cxn ang="0">
                <a:pos x="connsiteX1" y="connsiteY1"/>
              </a:cxn>
              <a:cxn ang="0">
                <a:pos x="connsiteX2" y="connsiteY2"/>
              </a:cxn>
            </a:cxnLst>
            <a:rect l="l" t="t" r="r" b="b"/>
            <a:pathLst>
              <a:path w="546368" h="602971">
                <a:moveTo>
                  <a:pt x="0" y="558800"/>
                </a:moveTo>
                <a:cubicBezTo>
                  <a:pt x="225425" y="599016"/>
                  <a:pt x="450850" y="639233"/>
                  <a:pt x="520700" y="546100"/>
                </a:cubicBezTo>
                <a:cubicBezTo>
                  <a:pt x="590550" y="452967"/>
                  <a:pt x="504825" y="226483"/>
                  <a:pt x="419100" y="0"/>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0B5EA6B8-2C7B-4B4E-A00F-B426FCB0C2A5}"/>
              </a:ext>
            </a:extLst>
          </p:cNvPr>
          <p:cNvSpPr/>
          <p:nvPr/>
        </p:nvSpPr>
        <p:spPr>
          <a:xfrm>
            <a:off x="9321800" y="5613400"/>
            <a:ext cx="550875" cy="431800"/>
          </a:xfrm>
          <a:custGeom>
            <a:avLst/>
            <a:gdLst>
              <a:gd name="connsiteX0" fmla="*/ 0 w 550875"/>
              <a:gd name="connsiteY0" fmla="*/ 431800 h 431800"/>
              <a:gd name="connsiteX1" fmla="*/ 533400 w 550875"/>
              <a:gd name="connsiteY1" fmla="*/ 393700 h 431800"/>
              <a:gd name="connsiteX2" fmla="*/ 431800 w 550875"/>
              <a:gd name="connsiteY2" fmla="*/ 0 h 431800"/>
              <a:gd name="connsiteX3" fmla="*/ 431800 w 550875"/>
              <a:gd name="connsiteY3" fmla="*/ 0 h 431800"/>
            </a:gdLst>
            <a:ahLst/>
            <a:cxnLst>
              <a:cxn ang="0">
                <a:pos x="connsiteX0" y="connsiteY0"/>
              </a:cxn>
              <a:cxn ang="0">
                <a:pos x="connsiteX1" y="connsiteY1"/>
              </a:cxn>
              <a:cxn ang="0">
                <a:pos x="connsiteX2" y="connsiteY2"/>
              </a:cxn>
              <a:cxn ang="0">
                <a:pos x="connsiteX3" y="connsiteY3"/>
              </a:cxn>
            </a:cxnLst>
            <a:rect l="l" t="t" r="r" b="b"/>
            <a:pathLst>
              <a:path w="550875" h="431800">
                <a:moveTo>
                  <a:pt x="0" y="431800"/>
                </a:moveTo>
                <a:lnTo>
                  <a:pt x="533400" y="393700"/>
                </a:lnTo>
                <a:cubicBezTo>
                  <a:pt x="605367" y="321733"/>
                  <a:pt x="431800" y="0"/>
                  <a:pt x="431800" y="0"/>
                </a:cubicBezTo>
                <a:lnTo>
                  <a:pt x="431800" y="0"/>
                </a:ln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object 2">
            <a:extLst>
              <a:ext uri="{FF2B5EF4-FFF2-40B4-BE49-F238E27FC236}">
                <a16:creationId xmlns:a16="http://schemas.microsoft.com/office/drawing/2014/main" id="{61AAE0E6-519F-4076-A0A2-8334BEDCFA2C}"/>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2178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9876514" y="5337415"/>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7C839F6A-01A9-4513-9636-A2CA202FD8AD}"/>
              </a:ext>
            </a:extLst>
          </p:cNvPr>
          <p:cNvSpPr/>
          <p:nvPr/>
        </p:nvSpPr>
        <p:spPr>
          <a:xfrm>
            <a:off x="6934200" y="7620000"/>
            <a:ext cx="660400" cy="377358"/>
          </a:xfrm>
          <a:custGeom>
            <a:avLst/>
            <a:gdLst>
              <a:gd name="connsiteX0" fmla="*/ 0 w 660400"/>
              <a:gd name="connsiteY0" fmla="*/ 228600 h 377358"/>
              <a:gd name="connsiteX1" fmla="*/ 533400 w 660400"/>
              <a:gd name="connsiteY1" fmla="*/ 368300 h 377358"/>
              <a:gd name="connsiteX2" fmla="*/ 660400 w 660400"/>
              <a:gd name="connsiteY2" fmla="*/ 0 h 377358"/>
              <a:gd name="connsiteX3" fmla="*/ 660400 w 660400"/>
              <a:gd name="connsiteY3" fmla="*/ 0 h 377358"/>
            </a:gdLst>
            <a:ahLst/>
            <a:cxnLst>
              <a:cxn ang="0">
                <a:pos x="connsiteX0" y="connsiteY0"/>
              </a:cxn>
              <a:cxn ang="0">
                <a:pos x="connsiteX1" y="connsiteY1"/>
              </a:cxn>
              <a:cxn ang="0">
                <a:pos x="connsiteX2" y="connsiteY2"/>
              </a:cxn>
              <a:cxn ang="0">
                <a:pos x="connsiteX3" y="connsiteY3"/>
              </a:cxn>
            </a:cxnLst>
            <a:rect l="l" t="t" r="r" b="b"/>
            <a:pathLst>
              <a:path w="660400" h="377358">
                <a:moveTo>
                  <a:pt x="0" y="228600"/>
                </a:moveTo>
                <a:cubicBezTo>
                  <a:pt x="211666" y="317500"/>
                  <a:pt x="423333" y="406400"/>
                  <a:pt x="533400" y="368300"/>
                </a:cubicBezTo>
                <a:cubicBezTo>
                  <a:pt x="643467" y="330200"/>
                  <a:pt x="660400" y="0"/>
                  <a:pt x="660400" y="0"/>
                </a:cubicBezTo>
                <a:lnTo>
                  <a:pt x="660400" y="0"/>
                </a:lnTo>
              </a:path>
            </a:pathLst>
          </a:custGeom>
          <a:noFill/>
          <a:ln w="254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9F4DF61D-7F1C-4C98-A2C8-820AC17167C5}"/>
              </a:ext>
            </a:extLst>
          </p:cNvPr>
          <p:cNvSpPr/>
          <p:nvPr/>
        </p:nvSpPr>
        <p:spPr>
          <a:xfrm>
            <a:off x="7708900" y="7020873"/>
            <a:ext cx="418968" cy="520863"/>
          </a:xfrm>
          <a:custGeom>
            <a:avLst/>
            <a:gdLst>
              <a:gd name="connsiteX0" fmla="*/ 0 w 418968"/>
              <a:gd name="connsiteY0" fmla="*/ 510227 h 520863"/>
              <a:gd name="connsiteX1" fmla="*/ 393700 w 418968"/>
              <a:gd name="connsiteY1" fmla="*/ 459427 h 520863"/>
              <a:gd name="connsiteX2" fmla="*/ 381000 w 418968"/>
              <a:gd name="connsiteY2" fmla="*/ 40327 h 520863"/>
              <a:gd name="connsiteX3" fmla="*/ 368300 w 418968"/>
              <a:gd name="connsiteY3" fmla="*/ 40327 h 520863"/>
            </a:gdLst>
            <a:ahLst/>
            <a:cxnLst>
              <a:cxn ang="0">
                <a:pos x="connsiteX0" y="connsiteY0"/>
              </a:cxn>
              <a:cxn ang="0">
                <a:pos x="connsiteX1" y="connsiteY1"/>
              </a:cxn>
              <a:cxn ang="0">
                <a:pos x="connsiteX2" y="connsiteY2"/>
              </a:cxn>
              <a:cxn ang="0">
                <a:pos x="connsiteX3" y="connsiteY3"/>
              </a:cxn>
            </a:cxnLst>
            <a:rect l="l" t="t" r="r" b="b"/>
            <a:pathLst>
              <a:path w="418968" h="520863">
                <a:moveTo>
                  <a:pt x="0" y="510227"/>
                </a:moveTo>
                <a:cubicBezTo>
                  <a:pt x="165100" y="523985"/>
                  <a:pt x="330200" y="537744"/>
                  <a:pt x="393700" y="459427"/>
                </a:cubicBezTo>
                <a:cubicBezTo>
                  <a:pt x="457200" y="381110"/>
                  <a:pt x="381000" y="40327"/>
                  <a:pt x="381000" y="40327"/>
                </a:cubicBezTo>
                <a:cubicBezTo>
                  <a:pt x="376767" y="-29523"/>
                  <a:pt x="372533" y="5402"/>
                  <a:pt x="368300" y="40327"/>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CE3B2FA8-DD2A-4A64-AE8F-1BD47E15D63E}"/>
              </a:ext>
            </a:extLst>
          </p:cNvPr>
          <p:cNvSpPr/>
          <p:nvPr/>
        </p:nvSpPr>
        <p:spPr>
          <a:xfrm>
            <a:off x="8140700" y="6527800"/>
            <a:ext cx="713778" cy="580748"/>
          </a:xfrm>
          <a:custGeom>
            <a:avLst/>
            <a:gdLst>
              <a:gd name="connsiteX0" fmla="*/ 0 w 713778"/>
              <a:gd name="connsiteY0" fmla="*/ 520700 h 580748"/>
              <a:gd name="connsiteX1" fmla="*/ 660400 w 713778"/>
              <a:gd name="connsiteY1" fmla="*/ 533400 h 580748"/>
              <a:gd name="connsiteX2" fmla="*/ 673100 w 713778"/>
              <a:gd name="connsiteY2" fmla="*/ 0 h 580748"/>
              <a:gd name="connsiteX3" fmla="*/ 673100 w 713778"/>
              <a:gd name="connsiteY3" fmla="*/ 0 h 580748"/>
            </a:gdLst>
            <a:ahLst/>
            <a:cxnLst>
              <a:cxn ang="0">
                <a:pos x="connsiteX0" y="connsiteY0"/>
              </a:cxn>
              <a:cxn ang="0">
                <a:pos x="connsiteX1" y="connsiteY1"/>
              </a:cxn>
              <a:cxn ang="0">
                <a:pos x="connsiteX2" y="connsiteY2"/>
              </a:cxn>
              <a:cxn ang="0">
                <a:pos x="connsiteX3" y="connsiteY3"/>
              </a:cxn>
            </a:cxnLst>
            <a:rect l="l" t="t" r="r" b="b"/>
            <a:pathLst>
              <a:path w="713778" h="580748">
                <a:moveTo>
                  <a:pt x="0" y="520700"/>
                </a:moveTo>
                <a:cubicBezTo>
                  <a:pt x="274108" y="570441"/>
                  <a:pt x="548217" y="620183"/>
                  <a:pt x="660400" y="533400"/>
                </a:cubicBezTo>
                <a:cubicBezTo>
                  <a:pt x="772583" y="446617"/>
                  <a:pt x="673100" y="0"/>
                  <a:pt x="673100" y="0"/>
                </a:cubicBezTo>
                <a:lnTo>
                  <a:pt x="673100" y="0"/>
                </a:ln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8BAE0C52-DA08-4DEC-9D8F-7A989FC9BE9B}"/>
              </a:ext>
            </a:extLst>
          </p:cNvPr>
          <p:cNvSpPr/>
          <p:nvPr/>
        </p:nvSpPr>
        <p:spPr>
          <a:xfrm>
            <a:off x="8864600" y="6032500"/>
            <a:ext cx="546368" cy="602971"/>
          </a:xfrm>
          <a:custGeom>
            <a:avLst/>
            <a:gdLst>
              <a:gd name="connsiteX0" fmla="*/ 0 w 546368"/>
              <a:gd name="connsiteY0" fmla="*/ 558800 h 602971"/>
              <a:gd name="connsiteX1" fmla="*/ 520700 w 546368"/>
              <a:gd name="connsiteY1" fmla="*/ 546100 h 602971"/>
              <a:gd name="connsiteX2" fmla="*/ 419100 w 546368"/>
              <a:gd name="connsiteY2" fmla="*/ 0 h 602971"/>
            </a:gdLst>
            <a:ahLst/>
            <a:cxnLst>
              <a:cxn ang="0">
                <a:pos x="connsiteX0" y="connsiteY0"/>
              </a:cxn>
              <a:cxn ang="0">
                <a:pos x="connsiteX1" y="connsiteY1"/>
              </a:cxn>
              <a:cxn ang="0">
                <a:pos x="connsiteX2" y="connsiteY2"/>
              </a:cxn>
            </a:cxnLst>
            <a:rect l="l" t="t" r="r" b="b"/>
            <a:pathLst>
              <a:path w="546368" h="602971">
                <a:moveTo>
                  <a:pt x="0" y="558800"/>
                </a:moveTo>
                <a:cubicBezTo>
                  <a:pt x="225425" y="599016"/>
                  <a:pt x="450850" y="639233"/>
                  <a:pt x="520700" y="546100"/>
                </a:cubicBezTo>
                <a:cubicBezTo>
                  <a:pt x="590550" y="452967"/>
                  <a:pt x="504825" y="226483"/>
                  <a:pt x="419100" y="0"/>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0B5EA6B8-2C7B-4B4E-A00F-B426FCB0C2A5}"/>
              </a:ext>
            </a:extLst>
          </p:cNvPr>
          <p:cNvSpPr/>
          <p:nvPr/>
        </p:nvSpPr>
        <p:spPr>
          <a:xfrm>
            <a:off x="9321800" y="5613400"/>
            <a:ext cx="550875" cy="431800"/>
          </a:xfrm>
          <a:custGeom>
            <a:avLst/>
            <a:gdLst>
              <a:gd name="connsiteX0" fmla="*/ 0 w 550875"/>
              <a:gd name="connsiteY0" fmla="*/ 431800 h 431800"/>
              <a:gd name="connsiteX1" fmla="*/ 533400 w 550875"/>
              <a:gd name="connsiteY1" fmla="*/ 393700 h 431800"/>
              <a:gd name="connsiteX2" fmla="*/ 431800 w 550875"/>
              <a:gd name="connsiteY2" fmla="*/ 0 h 431800"/>
              <a:gd name="connsiteX3" fmla="*/ 431800 w 550875"/>
              <a:gd name="connsiteY3" fmla="*/ 0 h 431800"/>
            </a:gdLst>
            <a:ahLst/>
            <a:cxnLst>
              <a:cxn ang="0">
                <a:pos x="connsiteX0" y="connsiteY0"/>
              </a:cxn>
              <a:cxn ang="0">
                <a:pos x="connsiteX1" y="connsiteY1"/>
              </a:cxn>
              <a:cxn ang="0">
                <a:pos x="connsiteX2" y="connsiteY2"/>
              </a:cxn>
              <a:cxn ang="0">
                <a:pos x="connsiteX3" y="connsiteY3"/>
              </a:cxn>
            </a:cxnLst>
            <a:rect l="l" t="t" r="r" b="b"/>
            <a:pathLst>
              <a:path w="550875" h="431800">
                <a:moveTo>
                  <a:pt x="0" y="431800"/>
                </a:moveTo>
                <a:lnTo>
                  <a:pt x="533400" y="393700"/>
                </a:lnTo>
                <a:cubicBezTo>
                  <a:pt x="605367" y="321733"/>
                  <a:pt x="431800" y="0"/>
                  <a:pt x="431800" y="0"/>
                </a:cubicBezTo>
                <a:lnTo>
                  <a:pt x="431800" y="0"/>
                </a:ln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object 2">
            <a:extLst>
              <a:ext uri="{FF2B5EF4-FFF2-40B4-BE49-F238E27FC236}">
                <a16:creationId xmlns:a16="http://schemas.microsoft.com/office/drawing/2014/main" id="{61AAE0E6-519F-4076-A0A2-8334BEDCFA2C}"/>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
        <p:nvSpPr>
          <p:cNvPr id="73" name="文本框 72">
            <a:extLst>
              <a:ext uri="{FF2B5EF4-FFF2-40B4-BE49-F238E27FC236}">
                <a16:creationId xmlns:a16="http://schemas.microsoft.com/office/drawing/2014/main" id="{185492D4-33D7-4BDC-A87D-27E35C32F169}"/>
              </a:ext>
            </a:extLst>
          </p:cNvPr>
          <p:cNvSpPr txBox="1"/>
          <p:nvPr/>
        </p:nvSpPr>
        <p:spPr>
          <a:xfrm>
            <a:off x="1364120" y="2951340"/>
            <a:ext cx="16877208" cy="707886"/>
          </a:xfrm>
          <a:prstGeom prst="rect">
            <a:avLst/>
          </a:prstGeom>
          <a:noFill/>
        </p:spPr>
        <p:txBody>
          <a:bodyPr wrap="square">
            <a:spAutoFit/>
          </a:bodyPr>
          <a:lstStyle/>
          <a:p>
            <a:r>
              <a:rPr lang="zh-CN" altLang="en-US" sz="4000" dirty="0">
                <a:solidFill>
                  <a:srgbClr val="FF0000"/>
                </a:solidFill>
                <a:latin typeface="Arial" panose="020B0604020202020204" pitchFamily="34" charset="0"/>
                <a:cs typeface="Arial" panose="020B0604020202020204" pitchFamily="34" charset="0"/>
              </a:rPr>
              <a:t>The hunter can track the location of the panda by backtracking attack </a:t>
            </a:r>
            <a:r>
              <a:rPr lang="en-US" altLang="zh-CN" sz="4000" dirty="0">
                <a:solidFill>
                  <a:srgbClr val="FF0000"/>
                </a:solidFill>
                <a:latin typeface="Arial" panose="020B0604020202020204" pitchFamily="34" charset="0"/>
                <a:cs typeface="Arial" panose="020B0604020202020204" pitchFamily="34" charset="0"/>
              </a:rPr>
              <a:t>! ! !</a:t>
            </a:r>
            <a:endParaRPr lang="zh-CN" alt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5732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627696" y="2382643"/>
            <a:ext cx="18543905" cy="7459671"/>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Since sensor nodes are usually deployed in unattended environments, privacy protection has become the challenge in WSNs. It is easy for the attackers to monitor nodes, steal messages, and obtain the location and sensitive data of the source node.</a:t>
            </a:r>
          </a:p>
          <a:p>
            <a:pPr marL="12065">
              <a:lnSpc>
                <a:spcPct val="125000"/>
              </a:lnSpc>
              <a:spcBef>
                <a:spcPts val="2490"/>
              </a:spcBef>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r>
          </a:p>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Data privacy can be protected by encryption technology. </a:t>
            </a:r>
          </a:p>
          <a:p>
            <a:pPr marL="12065">
              <a:lnSpc>
                <a:spcPct val="125000"/>
              </a:lnSpc>
              <a:spcBef>
                <a:spcPts val="2490"/>
              </a:spcBef>
              <a:tabLst>
                <a:tab pos="527685" algn="l"/>
                <a:tab pos="528320" algn="l"/>
              </a:tabLst>
            </a:pPr>
            <a:endPar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However, due to the characteristics of WSNs’ broadcast communication, the context information is exposed and the attackers can infer the location of the source node by analyzing context information without decrypting messages.</a:t>
            </a:r>
            <a:endParaRPr lang="zh-CN" altLang="en-US" sz="36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5192395"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Background </a:t>
            </a:r>
            <a:endParaRPr sz="66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object 2">
            <a:extLst>
              <a:ext uri="{FF2B5EF4-FFF2-40B4-BE49-F238E27FC236}">
                <a16:creationId xmlns:a16="http://schemas.microsoft.com/office/drawing/2014/main" id="{61AAE0E6-519F-4076-A0A2-8334BEDCFA2C}"/>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
        <p:nvSpPr>
          <p:cNvPr id="73" name="文本框 72">
            <a:extLst>
              <a:ext uri="{FF2B5EF4-FFF2-40B4-BE49-F238E27FC236}">
                <a16:creationId xmlns:a16="http://schemas.microsoft.com/office/drawing/2014/main" id="{185492D4-33D7-4BDC-A87D-27E35C32F169}"/>
              </a:ext>
            </a:extLst>
          </p:cNvPr>
          <p:cNvSpPr txBox="1"/>
          <p:nvPr/>
        </p:nvSpPr>
        <p:spPr>
          <a:xfrm>
            <a:off x="2339974" y="3829050"/>
            <a:ext cx="15119350" cy="2951064"/>
          </a:xfrm>
          <a:prstGeom prst="rect">
            <a:avLst/>
          </a:prstGeom>
          <a:noFill/>
        </p:spPr>
        <p:txBody>
          <a:bodyPr wrap="square">
            <a:spAutoFit/>
          </a:bodyPr>
          <a:lstStyle/>
          <a:p>
            <a:pPr algn="ctr">
              <a:lnSpc>
                <a:spcPct val="150000"/>
              </a:lnSpc>
            </a:pPr>
            <a:r>
              <a:rPr lang="en-US" altLang="zh-CN" sz="6600" b="1" dirty="0">
                <a:solidFill>
                  <a:srgbClr val="FF0000"/>
                </a:solidFill>
                <a:latin typeface="Arial" panose="020B0604020202020204" pitchFamily="34" charset="0"/>
                <a:cs typeface="Arial" panose="020B0604020202020204" pitchFamily="34" charset="0"/>
              </a:rPr>
              <a:t>How to protect the source location privacy (SLP) in WSNs?</a:t>
            </a:r>
            <a:endParaRPr lang="zh-CN" altLang="en-US" sz="6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7194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object 2">
            <a:extLst>
              <a:ext uri="{FF2B5EF4-FFF2-40B4-BE49-F238E27FC236}">
                <a16:creationId xmlns:a16="http://schemas.microsoft.com/office/drawing/2014/main" id="{15E98D12-D475-42EA-BB42-09C0647983FC}"/>
              </a:ext>
            </a:extLst>
          </p:cNvPr>
          <p:cNvSpPr txBox="1">
            <a:spLocks/>
          </p:cNvSpPr>
          <p:nvPr/>
        </p:nvSpPr>
        <p:spPr>
          <a:xfrm>
            <a:off x="160337" y="212303"/>
            <a:ext cx="10502095"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altLang="zh-CN" sz="6600" b="1" kern="0" dirty="0">
                <a:solidFill>
                  <a:schemeClr val="bg1"/>
                </a:solidFill>
                <a:latin typeface="Arial" panose="020B0604020202020204" pitchFamily="34" charset="0"/>
                <a:cs typeface="Arial" panose="020B0604020202020204" pitchFamily="34" charset="0"/>
              </a:rPr>
              <a:t>Phantom Routing</a:t>
            </a:r>
            <a:r>
              <a:rPr lang="en-US" sz="6600" b="1" kern="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28767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object 10">
            <a:extLst>
              <a:ext uri="{FF2B5EF4-FFF2-40B4-BE49-F238E27FC236}">
                <a16:creationId xmlns:a16="http://schemas.microsoft.com/office/drawing/2014/main" id="{54E4F828-2C61-497F-A4D7-40C6754681EB}"/>
              </a:ext>
            </a:extLst>
          </p:cNvPr>
          <p:cNvSpPr txBox="1"/>
          <p:nvPr/>
        </p:nvSpPr>
        <p:spPr>
          <a:xfrm>
            <a:off x="627696" y="2381250"/>
            <a:ext cx="18543905" cy="13297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E</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ach packet is first sent by the source node to a phantom node far from the source node and then sent from the phantom node to the sink.</a:t>
            </a:r>
          </a:p>
        </p:txBody>
      </p:sp>
      <p:sp>
        <p:nvSpPr>
          <p:cNvPr id="25" name="object 2">
            <a:extLst>
              <a:ext uri="{FF2B5EF4-FFF2-40B4-BE49-F238E27FC236}">
                <a16:creationId xmlns:a16="http://schemas.microsoft.com/office/drawing/2014/main" id="{15E98D12-D475-42EA-BB42-09C0647983FC}"/>
              </a:ext>
            </a:extLst>
          </p:cNvPr>
          <p:cNvSpPr txBox="1">
            <a:spLocks/>
          </p:cNvSpPr>
          <p:nvPr/>
        </p:nvSpPr>
        <p:spPr>
          <a:xfrm>
            <a:off x="160337" y="212303"/>
            <a:ext cx="10502095"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altLang="zh-CN" sz="6600" b="1" kern="0" dirty="0">
                <a:solidFill>
                  <a:schemeClr val="bg1"/>
                </a:solidFill>
                <a:latin typeface="Arial" panose="020B0604020202020204" pitchFamily="34" charset="0"/>
                <a:cs typeface="Arial" panose="020B0604020202020204" pitchFamily="34" charset="0"/>
              </a:rPr>
              <a:t>Phantom Routing</a:t>
            </a:r>
            <a:r>
              <a:rPr lang="en-US" sz="6600" b="1" kern="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86409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3C4249D7-A479-4C3E-A62F-0C29187050F8}"/>
              </a:ext>
            </a:extLst>
          </p:cNvPr>
          <p:cNvPicPr>
            <a:picLocks noChangeAspect="1"/>
          </p:cNvPicPr>
          <p:nvPr/>
        </p:nvPicPr>
        <p:blipFill>
          <a:blip r:embed="rId4"/>
          <a:stretch>
            <a:fillRect/>
          </a:stretch>
        </p:blipFill>
        <p:spPr>
          <a:xfrm>
            <a:off x="734725" y="5425070"/>
            <a:ext cx="8100000" cy="4832390"/>
          </a:xfrm>
          <a:prstGeom prst="rect">
            <a:avLst/>
          </a:prstGeom>
        </p:spPr>
      </p:pic>
      <p:sp>
        <p:nvSpPr>
          <p:cNvPr id="14" name="文本框 13">
            <a:extLst>
              <a:ext uri="{FF2B5EF4-FFF2-40B4-BE49-F238E27FC236}">
                <a16:creationId xmlns:a16="http://schemas.microsoft.com/office/drawing/2014/main" id="{46E8419B-0A75-48EE-865A-3539A809710D}"/>
              </a:ext>
            </a:extLst>
          </p:cNvPr>
          <p:cNvSpPr txBox="1"/>
          <p:nvPr/>
        </p:nvSpPr>
        <p:spPr>
          <a:xfrm>
            <a:off x="3575050" y="4217797"/>
            <a:ext cx="1865600" cy="769441"/>
          </a:xfrm>
          <a:prstGeom prst="rect">
            <a:avLst/>
          </a:prstGeom>
          <a:noFill/>
        </p:spPr>
        <p:txBody>
          <a:bodyPr wrap="square" rtlCol="0">
            <a:spAutoFit/>
          </a:bodyPr>
          <a:lstStyle/>
          <a:p>
            <a:r>
              <a:rPr lang="en-US" altLang="zh-CN" sz="4400" dirty="0">
                <a:latin typeface="Arial" panose="020B0604020202020204" pitchFamily="34" charset="0"/>
                <a:cs typeface="Arial" panose="020B0604020202020204" pitchFamily="34" charset="0"/>
              </a:rPr>
              <a:t>PSPR</a:t>
            </a:r>
            <a:endParaRPr lang="zh-CN" altLang="en-US" sz="4400" dirty="0">
              <a:latin typeface="Arial" panose="020B0604020202020204" pitchFamily="34" charset="0"/>
              <a:cs typeface="Arial" panose="020B0604020202020204" pitchFamily="34" charset="0"/>
            </a:endParaRPr>
          </a:p>
        </p:txBody>
      </p:sp>
      <p:sp>
        <p:nvSpPr>
          <p:cNvPr id="22" name="object 10">
            <a:extLst>
              <a:ext uri="{FF2B5EF4-FFF2-40B4-BE49-F238E27FC236}">
                <a16:creationId xmlns:a16="http://schemas.microsoft.com/office/drawing/2014/main" id="{54E4F828-2C61-497F-A4D7-40C6754681EB}"/>
              </a:ext>
            </a:extLst>
          </p:cNvPr>
          <p:cNvSpPr txBox="1"/>
          <p:nvPr/>
        </p:nvSpPr>
        <p:spPr>
          <a:xfrm>
            <a:off x="627696" y="2382643"/>
            <a:ext cx="18543905" cy="13297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E</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ach packet is first sent by the source node to a phantom node far from the source node and then sent from the phantom node to the sink.</a:t>
            </a:r>
          </a:p>
        </p:txBody>
      </p:sp>
      <p:sp>
        <p:nvSpPr>
          <p:cNvPr id="25" name="object 2">
            <a:extLst>
              <a:ext uri="{FF2B5EF4-FFF2-40B4-BE49-F238E27FC236}">
                <a16:creationId xmlns:a16="http://schemas.microsoft.com/office/drawing/2014/main" id="{15E98D12-D475-42EA-BB42-09C0647983FC}"/>
              </a:ext>
            </a:extLst>
          </p:cNvPr>
          <p:cNvSpPr txBox="1">
            <a:spLocks/>
          </p:cNvSpPr>
          <p:nvPr/>
        </p:nvSpPr>
        <p:spPr>
          <a:xfrm>
            <a:off x="160337" y="212303"/>
            <a:ext cx="10502095"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altLang="zh-CN" sz="6600" b="1" kern="0" dirty="0">
                <a:solidFill>
                  <a:schemeClr val="bg1"/>
                </a:solidFill>
                <a:latin typeface="Arial" panose="020B0604020202020204" pitchFamily="34" charset="0"/>
                <a:cs typeface="Arial" panose="020B0604020202020204" pitchFamily="34" charset="0"/>
              </a:rPr>
              <a:t>Phantom Routing</a:t>
            </a:r>
            <a:r>
              <a:rPr lang="en-US" sz="6600" b="1" kern="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455710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3C4249D7-A479-4C3E-A62F-0C29187050F8}"/>
              </a:ext>
            </a:extLst>
          </p:cNvPr>
          <p:cNvPicPr>
            <a:picLocks noChangeAspect="1"/>
          </p:cNvPicPr>
          <p:nvPr/>
        </p:nvPicPr>
        <p:blipFill>
          <a:blip r:embed="rId4"/>
          <a:stretch>
            <a:fillRect/>
          </a:stretch>
        </p:blipFill>
        <p:spPr>
          <a:xfrm>
            <a:off x="734725" y="5425070"/>
            <a:ext cx="8100000" cy="4832390"/>
          </a:xfrm>
          <a:prstGeom prst="rect">
            <a:avLst/>
          </a:prstGeom>
        </p:spPr>
      </p:pic>
      <p:pic>
        <p:nvPicPr>
          <p:cNvPr id="13" name="图片 12">
            <a:extLst>
              <a:ext uri="{FF2B5EF4-FFF2-40B4-BE49-F238E27FC236}">
                <a16:creationId xmlns:a16="http://schemas.microsoft.com/office/drawing/2014/main" id="{93F89106-0247-414F-A31A-56A5D171D215}"/>
              </a:ext>
            </a:extLst>
          </p:cNvPr>
          <p:cNvPicPr>
            <a:picLocks noChangeAspect="1"/>
          </p:cNvPicPr>
          <p:nvPr/>
        </p:nvPicPr>
        <p:blipFill>
          <a:blip r:embed="rId5"/>
          <a:stretch>
            <a:fillRect/>
          </a:stretch>
        </p:blipFill>
        <p:spPr>
          <a:xfrm>
            <a:off x="10821799" y="5443410"/>
            <a:ext cx="7992000" cy="4814050"/>
          </a:xfrm>
          <a:prstGeom prst="rect">
            <a:avLst/>
          </a:prstGeom>
        </p:spPr>
      </p:pic>
      <p:sp>
        <p:nvSpPr>
          <p:cNvPr id="14" name="文本框 13">
            <a:extLst>
              <a:ext uri="{FF2B5EF4-FFF2-40B4-BE49-F238E27FC236}">
                <a16:creationId xmlns:a16="http://schemas.microsoft.com/office/drawing/2014/main" id="{46E8419B-0A75-48EE-865A-3539A809710D}"/>
              </a:ext>
            </a:extLst>
          </p:cNvPr>
          <p:cNvSpPr txBox="1"/>
          <p:nvPr/>
        </p:nvSpPr>
        <p:spPr>
          <a:xfrm>
            <a:off x="3575050" y="4217797"/>
            <a:ext cx="1865600" cy="769441"/>
          </a:xfrm>
          <a:prstGeom prst="rect">
            <a:avLst/>
          </a:prstGeom>
          <a:noFill/>
        </p:spPr>
        <p:txBody>
          <a:bodyPr wrap="square" rtlCol="0">
            <a:spAutoFit/>
          </a:bodyPr>
          <a:lstStyle/>
          <a:p>
            <a:r>
              <a:rPr lang="en-US" altLang="zh-CN" sz="4400" dirty="0">
                <a:latin typeface="Arial" panose="020B0604020202020204" pitchFamily="34" charset="0"/>
                <a:cs typeface="Arial" panose="020B0604020202020204" pitchFamily="34" charset="0"/>
              </a:rPr>
              <a:t>PSPR</a:t>
            </a:r>
            <a:endParaRPr lang="zh-CN" altLang="en-US" sz="4400"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9117748C-7A31-41CB-9FDE-F62DF1ED7D09}"/>
              </a:ext>
            </a:extLst>
          </p:cNvPr>
          <p:cNvSpPr txBox="1"/>
          <p:nvPr/>
        </p:nvSpPr>
        <p:spPr>
          <a:xfrm>
            <a:off x="14081777" y="4269036"/>
            <a:ext cx="1472044" cy="769441"/>
          </a:xfrm>
          <a:prstGeom prst="rect">
            <a:avLst/>
          </a:prstGeom>
          <a:noFill/>
        </p:spPr>
        <p:txBody>
          <a:bodyPr wrap="square" rtlCol="0">
            <a:spAutoFit/>
          </a:bodyPr>
          <a:lstStyle/>
          <a:p>
            <a:r>
              <a:rPr lang="en-US" altLang="zh-CN" sz="4400" dirty="0">
                <a:latin typeface="Arial" panose="020B0604020202020204" pitchFamily="34" charset="0"/>
                <a:cs typeface="Arial" panose="020B0604020202020204" pitchFamily="34" charset="0"/>
              </a:rPr>
              <a:t>SRR</a:t>
            </a:r>
            <a:endParaRPr lang="zh-CN" altLang="en-US" sz="4400" dirty="0">
              <a:latin typeface="Arial" panose="020B0604020202020204" pitchFamily="34" charset="0"/>
              <a:cs typeface="Arial" panose="020B0604020202020204" pitchFamily="34" charset="0"/>
            </a:endParaRPr>
          </a:p>
        </p:txBody>
      </p:sp>
      <p:sp>
        <p:nvSpPr>
          <p:cNvPr id="22" name="object 10">
            <a:extLst>
              <a:ext uri="{FF2B5EF4-FFF2-40B4-BE49-F238E27FC236}">
                <a16:creationId xmlns:a16="http://schemas.microsoft.com/office/drawing/2014/main" id="{54E4F828-2C61-497F-A4D7-40C6754681EB}"/>
              </a:ext>
            </a:extLst>
          </p:cNvPr>
          <p:cNvSpPr txBox="1"/>
          <p:nvPr/>
        </p:nvSpPr>
        <p:spPr>
          <a:xfrm>
            <a:off x="627696" y="2382643"/>
            <a:ext cx="18543905" cy="13297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E</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ach packet is first sent by the source node to a phantom node far from the source node and then sent from the phantom node to the sink.</a:t>
            </a:r>
          </a:p>
        </p:txBody>
      </p:sp>
      <p:sp>
        <p:nvSpPr>
          <p:cNvPr id="25" name="object 2">
            <a:extLst>
              <a:ext uri="{FF2B5EF4-FFF2-40B4-BE49-F238E27FC236}">
                <a16:creationId xmlns:a16="http://schemas.microsoft.com/office/drawing/2014/main" id="{15E98D12-D475-42EA-BB42-09C0647983FC}"/>
              </a:ext>
            </a:extLst>
          </p:cNvPr>
          <p:cNvSpPr txBox="1">
            <a:spLocks/>
          </p:cNvSpPr>
          <p:nvPr/>
        </p:nvSpPr>
        <p:spPr>
          <a:xfrm>
            <a:off x="160337" y="212303"/>
            <a:ext cx="10502095"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altLang="zh-CN" sz="6600" b="1" kern="0" dirty="0">
                <a:solidFill>
                  <a:schemeClr val="bg1"/>
                </a:solidFill>
                <a:latin typeface="Arial" panose="020B0604020202020204" pitchFamily="34" charset="0"/>
                <a:cs typeface="Arial" panose="020B0604020202020204" pitchFamily="34" charset="0"/>
              </a:rPr>
              <a:t>Phantom Routing</a:t>
            </a:r>
            <a:r>
              <a:rPr lang="en-US" sz="6600" b="1" kern="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329249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0502095" cy="1270220"/>
          </a:xfrm>
          <a:prstGeom prst="rect">
            <a:avLst/>
          </a:prstGeom>
        </p:spPr>
        <p:txBody>
          <a:bodyPr vert="horz" wrap="square" lIns="0" tIns="252095" rIns="0" bIns="0" rtlCol="0">
            <a:spAutoFit/>
          </a:bodyPr>
          <a:lstStyle/>
          <a:p>
            <a:pPr marL="12700">
              <a:lnSpc>
                <a:spcPct val="100000"/>
              </a:lnSpc>
              <a:spcBef>
                <a:spcPts val="1985"/>
              </a:spcBef>
            </a:pPr>
            <a:r>
              <a:rPr lang="en-US" altLang="zh-CN" sz="6600" b="1" dirty="0">
                <a:solidFill>
                  <a:schemeClr val="bg1"/>
                </a:solidFill>
                <a:latin typeface="Arial" panose="020B0604020202020204" pitchFamily="34" charset="0"/>
                <a:cs typeface="Arial" panose="020B0604020202020204" pitchFamily="34" charset="0"/>
              </a:rPr>
              <a:t>Phantom Routing</a:t>
            </a:r>
            <a:r>
              <a:rPr lang="en-US" sz="6600" b="1" dirty="0">
                <a:solidFill>
                  <a:schemeClr val="bg1"/>
                </a:solidFill>
                <a:latin typeface="Arial" panose="020B0604020202020204" pitchFamily="34" charset="0"/>
                <a:cs typeface="Arial" panose="020B0604020202020204" pitchFamily="34" charset="0"/>
              </a:rPr>
              <a:t> </a:t>
            </a:r>
            <a:endParaRPr sz="6600" b="1" dirty="0">
              <a:solidFill>
                <a:schemeClr val="bg1"/>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46E8419B-0A75-48EE-865A-3539A809710D}"/>
              </a:ext>
            </a:extLst>
          </p:cNvPr>
          <p:cNvSpPr txBox="1"/>
          <p:nvPr/>
        </p:nvSpPr>
        <p:spPr>
          <a:xfrm>
            <a:off x="1934800" y="4312729"/>
            <a:ext cx="6252299" cy="769441"/>
          </a:xfrm>
          <a:prstGeom prst="rect">
            <a:avLst/>
          </a:prstGeom>
          <a:noFill/>
        </p:spPr>
        <p:txBody>
          <a:bodyPr wrap="square" rtlCol="0">
            <a:spAutoFit/>
          </a:bodyPr>
          <a:lstStyle/>
          <a:p>
            <a:r>
              <a:rPr lang="en-US" altLang="zh-CN" sz="4400" dirty="0">
                <a:latin typeface="Arial" panose="020B0604020202020204" pitchFamily="34" charset="0"/>
                <a:cs typeface="Arial" panose="020B0604020202020204" pitchFamily="34" charset="0"/>
              </a:rPr>
              <a:t>In the uniform network</a:t>
            </a:r>
            <a:endParaRPr lang="zh-CN" altLang="en-US" sz="44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D52FC2E4-1510-4A1A-8FDE-950B90E18CF3}"/>
              </a:ext>
            </a:extLst>
          </p:cNvPr>
          <p:cNvPicPr>
            <a:picLocks noChangeAspect="1"/>
          </p:cNvPicPr>
          <p:nvPr/>
        </p:nvPicPr>
        <p:blipFill>
          <a:blip r:embed="rId4"/>
          <a:stretch>
            <a:fillRect/>
          </a:stretch>
        </p:blipFill>
        <p:spPr>
          <a:xfrm>
            <a:off x="1715684" y="5475243"/>
            <a:ext cx="7391400" cy="4716780"/>
          </a:xfrm>
          <a:prstGeom prst="rect">
            <a:avLst/>
          </a:prstGeom>
        </p:spPr>
      </p:pic>
    </p:spTree>
    <p:extLst>
      <p:ext uri="{BB962C8B-B14F-4D97-AF65-F5344CB8AC3E}">
        <p14:creationId xmlns:p14="http://schemas.microsoft.com/office/powerpoint/2010/main" val="24631146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0502095" cy="1270220"/>
          </a:xfrm>
          <a:prstGeom prst="rect">
            <a:avLst/>
          </a:prstGeom>
        </p:spPr>
        <p:txBody>
          <a:bodyPr vert="horz" wrap="square" lIns="0" tIns="252095" rIns="0" bIns="0" rtlCol="0">
            <a:spAutoFit/>
          </a:bodyPr>
          <a:lstStyle/>
          <a:p>
            <a:pPr marL="12700">
              <a:lnSpc>
                <a:spcPct val="100000"/>
              </a:lnSpc>
              <a:spcBef>
                <a:spcPts val="1985"/>
              </a:spcBef>
            </a:pPr>
            <a:r>
              <a:rPr lang="en-US" altLang="zh-CN" sz="6600" b="1" dirty="0">
                <a:solidFill>
                  <a:schemeClr val="bg1"/>
                </a:solidFill>
                <a:latin typeface="Arial" panose="020B0604020202020204" pitchFamily="34" charset="0"/>
                <a:cs typeface="Arial" panose="020B0604020202020204" pitchFamily="34" charset="0"/>
              </a:rPr>
              <a:t>Phantom Routing</a:t>
            </a:r>
            <a:r>
              <a:rPr lang="en-US" sz="6600" b="1" dirty="0">
                <a:solidFill>
                  <a:schemeClr val="bg1"/>
                </a:solidFill>
                <a:latin typeface="Arial" panose="020B0604020202020204" pitchFamily="34" charset="0"/>
                <a:cs typeface="Arial" panose="020B0604020202020204" pitchFamily="34" charset="0"/>
              </a:rPr>
              <a:t> </a:t>
            </a:r>
            <a:endParaRPr sz="6600" b="1" dirty="0">
              <a:solidFill>
                <a:schemeClr val="bg1"/>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46E8419B-0A75-48EE-865A-3539A809710D}"/>
              </a:ext>
            </a:extLst>
          </p:cNvPr>
          <p:cNvSpPr txBox="1"/>
          <p:nvPr/>
        </p:nvSpPr>
        <p:spPr>
          <a:xfrm>
            <a:off x="1934800" y="4312729"/>
            <a:ext cx="6252299" cy="769441"/>
          </a:xfrm>
          <a:prstGeom prst="rect">
            <a:avLst/>
          </a:prstGeom>
          <a:noFill/>
        </p:spPr>
        <p:txBody>
          <a:bodyPr wrap="square" rtlCol="0">
            <a:spAutoFit/>
          </a:bodyPr>
          <a:lstStyle/>
          <a:p>
            <a:r>
              <a:rPr lang="en-US" altLang="zh-CN" sz="4400" dirty="0">
                <a:latin typeface="Arial" panose="020B0604020202020204" pitchFamily="34" charset="0"/>
                <a:cs typeface="Arial" panose="020B0604020202020204" pitchFamily="34" charset="0"/>
              </a:rPr>
              <a:t>In the uniform network</a:t>
            </a:r>
            <a:endParaRPr lang="zh-CN" altLang="en-US" sz="44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D52FC2E4-1510-4A1A-8FDE-950B90E18CF3}"/>
              </a:ext>
            </a:extLst>
          </p:cNvPr>
          <p:cNvPicPr>
            <a:picLocks noChangeAspect="1"/>
          </p:cNvPicPr>
          <p:nvPr/>
        </p:nvPicPr>
        <p:blipFill>
          <a:blip r:embed="rId4"/>
          <a:stretch>
            <a:fillRect/>
          </a:stretch>
        </p:blipFill>
        <p:spPr>
          <a:xfrm>
            <a:off x="1715684" y="5475243"/>
            <a:ext cx="7391400" cy="4716780"/>
          </a:xfrm>
          <a:prstGeom prst="rect">
            <a:avLst/>
          </a:prstGeom>
        </p:spPr>
      </p:pic>
      <p:pic>
        <p:nvPicPr>
          <p:cNvPr id="7" name="图片 6">
            <a:extLst>
              <a:ext uri="{FF2B5EF4-FFF2-40B4-BE49-F238E27FC236}">
                <a16:creationId xmlns:a16="http://schemas.microsoft.com/office/drawing/2014/main" id="{5878E085-2DD3-4B2B-923D-86D0E23FA56D}"/>
              </a:ext>
            </a:extLst>
          </p:cNvPr>
          <p:cNvPicPr>
            <a:picLocks noChangeAspect="1"/>
          </p:cNvPicPr>
          <p:nvPr/>
        </p:nvPicPr>
        <p:blipFill>
          <a:blip r:embed="rId5"/>
          <a:stretch>
            <a:fillRect/>
          </a:stretch>
        </p:blipFill>
        <p:spPr>
          <a:xfrm>
            <a:off x="10515112" y="5513070"/>
            <a:ext cx="7414260" cy="4716780"/>
          </a:xfrm>
          <a:prstGeom prst="rect">
            <a:avLst/>
          </a:prstGeom>
        </p:spPr>
      </p:pic>
      <p:sp>
        <p:nvSpPr>
          <p:cNvPr id="15" name="文本框 14">
            <a:extLst>
              <a:ext uri="{FF2B5EF4-FFF2-40B4-BE49-F238E27FC236}">
                <a16:creationId xmlns:a16="http://schemas.microsoft.com/office/drawing/2014/main" id="{36FA043F-4ECF-4BB1-8CB4-E72DF2F9FABC}"/>
              </a:ext>
            </a:extLst>
          </p:cNvPr>
          <p:cNvSpPr txBox="1"/>
          <p:nvPr/>
        </p:nvSpPr>
        <p:spPr>
          <a:xfrm>
            <a:off x="10483362" y="4354358"/>
            <a:ext cx="7772400" cy="769441"/>
          </a:xfrm>
          <a:prstGeom prst="rect">
            <a:avLst/>
          </a:prstGeom>
          <a:noFill/>
        </p:spPr>
        <p:txBody>
          <a:bodyPr wrap="square" rtlCol="0">
            <a:spAutoFit/>
          </a:bodyPr>
          <a:lstStyle/>
          <a:p>
            <a:r>
              <a:rPr lang="en-US" altLang="zh-CN" sz="4400" dirty="0">
                <a:latin typeface="Arial" panose="020B0604020202020204" pitchFamily="34" charset="0"/>
                <a:cs typeface="Arial" panose="020B0604020202020204" pitchFamily="34" charset="0"/>
              </a:rPr>
              <a:t>In the non-uniform network</a:t>
            </a:r>
            <a:endParaRPr lang="zh-CN" alt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9730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0502095" cy="1270220"/>
          </a:xfrm>
          <a:prstGeom prst="rect">
            <a:avLst/>
          </a:prstGeom>
        </p:spPr>
        <p:txBody>
          <a:bodyPr vert="horz" wrap="square" lIns="0" tIns="252095" rIns="0" bIns="0" rtlCol="0">
            <a:spAutoFit/>
          </a:bodyPr>
          <a:lstStyle/>
          <a:p>
            <a:pPr marL="12700">
              <a:lnSpc>
                <a:spcPct val="100000"/>
              </a:lnSpc>
              <a:spcBef>
                <a:spcPts val="1985"/>
              </a:spcBef>
            </a:pPr>
            <a:r>
              <a:rPr lang="en-US" altLang="zh-CN" sz="6600" b="1" dirty="0">
                <a:solidFill>
                  <a:schemeClr val="bg1"/>
                </a:solidFill>
                <a:latin typeface="Arial" panose="020B0604020202020204" pitchFamily="34" charset="0"/>
                <a:cs typeface="Arial" panose="020B0604020202020204" pitchFamily="34" charset="0"/>
              </a:rPr>
              <a:t>Phantom Routing</a:t>
            </a:r>
            <a:r>
              <a:rPr lang="en-US" sz="6600" b="1" dirty="0">
                <a:solidFill>
                  <a:schemeClr val="bg1"/>
                </a:solidFill>
                <a:latin typeface="Arial" panose="020B0604020202020204" pitchFamily="34" charset="0"/>
                <a:cs typeface="Arial" panose="020B0604020202020204" pitchFamily="34" charset="0"/>
              </a:rPr>
              <a:t> </a:t>
            </a:r>
            <a:endParaRPr sz="6600" b="1" dirty="0">
              <a:solidFill>
                <a:schemeClr val="bg1"/>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46E8419B-0A75-48EE-865A-3539A809710D}"/>
              </a:ext>
            </a:extLst>
          </p:cNvPr>
          <p:cNvSpPr txBox="1"/>
          <p:nvPr/>
        </p:nvSpPr>
        <p:spPr>
          <a:xfrm>
            <a:off x="1934800" y="4312729"/>
            <a:ext cx="6252299" cy="769441"/>
          </a:xfrm>
          <a:prstGeom prst="rect">
            <a:avLst/>
          </a:prstGeom>
          <a:noFill/>
        </p:spPr>
        <p:txBody>
          <a:bodyPr wrap="square" rtlCol="0">
            <a:spAutoFit/>
          </a:bodyPr>
          <a:lstStyle/>
          <a:p>
            <a:r>
              <a:rPr lang="en-US" altLang="zh-CN" sz="4400" dirty="0">
                <a:latin typeface="Arial" panose="020B0604020202020204" pitchFamily="34" charset="0"/>
                <a:cs typeface="Arial" panose="020B0604020202020204" pitchFamily="34" charset="0"/>
              </a:rPr>
              <a:t>In the uniform network</a:t>
            </a:r>
            <a:endParaRPr lang="zh-CN" altLang="en-US" sz="44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D52FC2E4-1510-4A1A-8FDE-950B90E18CF3}"/>
              </a:ext>
            </a:extLst>
          </p:cNvPr>
          <p:cNvPicPr>
            <a:picLocks noChangeAspect="1"/>
          </p:cNvPicPr>
          <p:nvPr/>
        </p:nvPicPr>
        <p:blipFill>
          <a:blip r:embed="rId4"/>
          <a:stretch>
            <a:fillRect/>
          </a:stretch>
        </p:blipFill>
        <p:spPr>
          <a:xfrm>
            <a:off x="1715684" y="5475243"/>
            <a:ext cx="7391400" cy="4716780"/>
          </a:xfrm>
          <a:prstGeom prst="rect">
            <a:avLst/>
          </a:prstGeom>
        </p:spPr>
      </p:pic>
      <p:pic>
        <p:nvPicPr>
          <p:cNvPr id="7" name="图片 6">
            <a:extLst>
              <a:ext uri="{FF2B5EF4-FFF2-40B4-BE49-F238E27FC236}">
                <a16:creationId xmlns:a16="http://schemas.microsoft.com/office/drawing/2014/main" id="{5878E085-2DD3-4B2B-923D-86D0E23FA56D}"/>
              </a:ext>
            </a:extLst>
          </p:cNvPr>
          <p:cNvPicPr>
            <a:picLocks noChangeAspect="1"/>
          </p:cNvPicPr>
          <p:nvPr/>
        </p:nvPicPr>
        <p:blipFill>
          <a:blip r:embed="rId5"/>
          <a:stretch>
            <a:fillRect/>
          </a:stretch>
        </p:blipFill>
        <p:spPr>
          <a:xfrm>
            <a:off x="10515112" y="5513070"/>
            <a:ext cx="7414260" cy="4716780"/>
          </a:xfrm>
          <a:prstGeom prst="rect">
            <a:avLst/>
          </a:prstGeom>
        </p:spPr>
      </p:pic>
      <p:sp>
        <p:nvSpPr>
          <p:cNvPr id="15" name="文本框 14">
            <a:extLst>
              <a:ext uri="{FF2B5EF4-FFF2-40B4-BE49-F238E27FC236}">
                <a16:creationId xmlns:a16="http://schemas.microsoft.com/office/drawing/2014/main" id="{36FA043F-4ECF-4BB1-8CB4-E72DF2F9FABC}"/>
              </a:ext>
            </a:extLst>
          </p:cNvPr>
          <p:cNvSpPr txBox="1"/>
          <p:nvPr/>
        </p:nvSpPr>
        <p:spPr>
          <a:xfrm>
            <a:off x="10483362" y="4354358"/>
            <a:ext cx="7772400" cy="769441"/>
          </a:xfrm>
          <a:prstGeom prst="rect">
            <a:avLst/>
          </a:prstGeom>
          <a:noFill/>
        </p:spPr>
        <p:txBody>
          <a:bodyPr wrap="square" rtlCol="0">
            <a:spAutoFit/>
          </a:bodyPr>
          <a:lstStyle/>
          <a:p>
            <a:r>
              <a:rPr lang="en-US" altLang="zh-CN" sz="4400" dirty="0">
                <a:latin typeface="Arial" panose="020B0604020202020204" pitchFamily="34" charset="0"/>
                <a:cs typeface="Arial" panose="020B0604020202020204" pitchFamily="34" charset="0"/>
              </a:rPr>
              <a:t>In the non-uniform network</a:t>
            </a:r>
            <a:endParaRPr lang="zh-CN" altLang="en-US" sz="44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C9C8EACC-7E95-4EA9-A930-127C9C276C98}"/>
              </a:ext>
            </a:extLst>
          </p:cNvPr>
          <p:cNvSpPr txBox="1"/>
          <p:nvPr/>
        </p:nvSpPr>
        <p:spPr>
          <a:xfrm>
            <a:off x="313847" y="2306935"/>
            <a:ext cx="19171604" cy="13297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O</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nly considering the phantom node’s location and the distance from the source node does not guarantee the diversity of the transmission path certainly, which cannot protect SLP well.</a:t>
            </a:r>
          </a:p>
        </p:txBody>
      </p:sp>
    </p:spTree>
    <p:extLst>
      <p:ext uri="{BB962C8B-B14F-4D97-AF65-F5344CB8AC3E}">
        <p14:creationId xmlns:p14="http://schemas.microsoft.com/office/powerpoint/2010/main" val="41815404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RFRR : </a:t>
            </a:r>
            <a:r>
              <a:rPr lang="en-US" sz="4800" b="1" dirty="0">
                <a:solidFill>
                  <a:schemeClr val="bg1"/>
                </a:solidFill>
                <a:latin typeface="Arial" panose="020B0604020202020204" pitchFamily="34" charset="0"/>
                <a:cs typeface="Arial" panose="020B0604020202020204" pitchFamily="34" charset="0"/>
              </a:rPr>
              <a:t>A Robust Fixed Path-based Random Routing Scheme </a:t>
            </a:r>
            <a:endParaRPr sz="6600" b="1" dirty="0">
              <a:solidFill>
                <a:schemeClr val="bg1"/>
              </a:solidFill>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C9C8EACC-7E95-4EA9-A930-127C9C276C98}"/>
              </a:ext>
            </a:extLst>
          </p:cNvPr>
          <p:cNvSpPr txBox="1"/>
          <p:nvPr/>
        </p:nvSpPr>
        <p:spPr>
          <a:xfrm>
            <a:off x="695085" y="2686050"/>
            <a:ext cx="18196165" cy="5433475"/>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The message’s</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routing path consists of two parts: the fixed path of the first N hops and the shortest path after </a:t>
            </a:r>
          </a:p>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First,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RFRR selects a new fixed path that is far enough from the previous one. It ensures transmission paths’ distance between two adjacent data packets is far enough </a:t>
            </a:r>
          </a:p>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After the fixed routing path ends, the transmission path is changed to the shortest routing path, which can reduce energy consumption while safekeeping the balance between privacy and performance</a:t>
            </a:r>
          </a:p>
        </p:txBody>
      </p:sp>
    </p:spTree>
    <p:extLst>
      <p:ext uri="{BB962C8B-B14F-4D97-AF65-F5344CB8AC3E}">
        <p14:creationId xmlns:p14="http://schemas.microsoft.com/office/powerpoint/2010/main" val="238454841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bject 2">
            <a:extLst>
              <a:ext uri="{FF2B5EF4-FFF2-40B4-BE49-F238E27FC236}">
                <a16:creationId xmlns:a16="http://schemas.microsoft.com/office/drawing/2014/main" id="{C8815174-DD98-46F8-9F1C-9ABD47EDB084}"/>
              </a:ext>
            </a:extLst>
          </p:cNvPr>
          <p:cNvSpPr txBox="1">
            <a:spLocks/>
          </p:cNvSpPr>
          <p:nvPr/>
        </p:nvSpPr>
        <p:spPr>
          <a:xfrm>
            <a:off x="160337" y="212303"/>
            <a:ext cx="19799300"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dirty="0">
                <a:solidFill>
                  <a:schemeClr val="bg1"/>
                </a:solidFill>
                <a:latin typeface="Arial" panose="020B0604020202020204" pitchFamily="34" charset="0"/>
                <a:cs typeface="Arial" panose="020B0604020202020204" pitchFamily="34" charset="0"/>
              </a:rPr>
              <a:t>The S</a:t>
            </a:r>
            <a:r>
              <a:rPr lang="en-US" altLang="zh-CN" sz="6600" b="1" kern="0" dirty="0">
                <a:solidFill>
                  <a:schemeClr val="bg1"/>
                </a:solidFill>
                <a:latin typeface="Arial" panose="020B0604020202020204" pitchFamily="34" charset="0"/>
                <a:cs typeface="Arial" panose="020B0604020202020204" pitchFamily="34" charset="0"/>
              </a:rPr>
              <a:t>hortest</a:t>
            </a:r>
            <a:r>
              <a:rPr lang="en-US" sz="6600" b="1" kern="0" dirty="0">
                <a:solidFill>
                  <a:schemeClr val="bg1"/>
                </a:solidFill>
                <a:latin typeface="Arial" panose="020B0604020202020204" pitchFamily="34" charset="0"/>
                <a:cs typeface="Arial" panose="020B0604020202020204" pitchFamily="34" charset="0"/>
              </a:rPr>
              <a:t> Path </a:t>
            </a:r>
            <a:r>
              <a:rPr lang="en-US" altLang="zh-CN" sz="6600" b="1" kern="0" dirty="0">
                <a:solidFill>
                  <a:schemeClr val="bg1"/>
                </a:solidFill>
                <a:latin typeface="Arial" panose="020B0604020202020204" pitchFamily="34" charset="0"/>
                <a:cs typeface="Arial" panose="020B0604020202020204" pitchFamily="34" charset="0"/>
              </a:rPr>
              <a:t>of </a:t>
            </a:r>
            <a:r>
              <a:rPr lang="en-US" altLang="zh-CN" sz="6600" b="1" i="1" kern="0" dirty="0">
                <a:solidFill>
                  <a:schemeClr val="bg1"/>
                </a:solidFill>
                <a:latin typeface="Arial" panose="020B0604020202020204" pitchFamily="34" charset="0"/>
                <a:cs typeface="Arial" panose="020B0604020202020204" pitchFamily="34" charset="0"/>
              </a:rPr>
              <a:t>n</a:t>
            </a:r>
            <a:r>
              <a:rPr lang="en-US" altLang="zh-CN" sz="6600" b="1" i="1" kern="0" baseline="-25000" dirty="0">
                <a:solidFill>
                  <a:schemeClr val="bg1"/>
                </a:solidFill>
                <a:latin typeface="Arial" panose="020B0604020202020204" pitchFamily="34" charset="0"/>
                <a:cs typeface="Arial" panose="020B0604020202020204" pitchFamily="34" charset="0"/>
              </a:rPr>
              <a:t>i</a:t>
            </a:r>
            <a:endParaRPr lang="en-US" sz="6600" b="1" i="1" kern="0" baseline="-25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5084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9053513"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Backtracking attack </a:t>
            </a:r>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7019470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bject 10">
            <a:extLst>
              <a:ext uri="{FF2B5EF4-FFF2-40B4-BE49-F238E27FC236}">
                <a16:creationId xmlns:a16="http://schemas.microsoft.com/office/drawing/2014/main" id="{C9C8EACC-7E95-4EA9-A930-127C9C276C98}"/>
              </a:ext>
            </a:extLst>
          </p:cNvPr>
          <p:cNvSpPr txBox="1"/>
          <p:nvPr/>
        </p:nvSpPr>
        <p:spPr>
          <a:xfrm>
            <a:off x="695085" y="2686050"/>
            <a:ext cx="18196165" cy="16503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The shortest path of node </a:t>
            </a:r>
            <a:r>
              <a:rPr lang="en-US" altLang="zh-CN" sz="3600" i="1" dirty="0">
                <a:solidFill>
                  <a:schemeClr val="tx1"/>
                </a:solidFill>
                <a:latin typeface="Arial" panose="020B0604020202020204" pitchFamily="34" charset="0"/>
                <a:ea typeface="微软雅黑" panose="020B0503020204020204" charset="-122"/>
                <a:cs typeface="Arial" panose="020B0604020202020204" pitchFamily="34" charset="0"/>
                <a:sym typeface="+mn-ea"/>
              </a:rPr>
              <a:t>n</a:t>
            </a:r>
            <a:r>
              <a:rPr lang="en-US" altLang="zh-CN" sz="3600" i="1" baseline="-25000" dirty="0">
                <a:solidFill>
                  <a:schemeClr val="tx1"/>
                </a:solidFill>
                <a:latin typeface="Arial" panose="020B0604020202020204" pitchFamily="34" charset="0"/>
                <a:ea typeface="微软雅黑" panose="020B0503020204020204" charset="-122"/>
                <a:cs typeface="Arial" panose="020B0604020202020204" pitchFamily="34" charset="0"/>
                <a:sym typeface="+mn-ea"/>
              </a:rPr>
              <a:t>i</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refers to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the shortest path from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n</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i</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to Sink</a:t>
            </a:r>
          </a:p>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The classic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Dijkstra algorithm </a:t>
            </a:r>
            <a:r>
              <a:rPr lang="en-US" altLang="zh-CN" sz="3600" dirty="0">
                <a:latin typeface="Arial" panose="020B0604020202020204" pitchFamily="34" charset="0"/>
                <a:ea typeface="微软雅黑" panose="020B0503020204020204" charset="-122"/>
                <a:cs typeface="Arial" panose="020B0604020202020204" pitchFamily="34" charset="0"/>
                <a:sym typeface="+mn-ea"/>
              </a:rPr>
              <a:t>is used to calculate the shortest path</a:t>
            </a:r>
          </a:p>
        </p:txBody>
      </p:sp>
      <p:sp>
        <p:nvSpPr>
          <p:cNvPr id="10" name="object 2">
            <a:extLst>
              <a:ext uri="{FF2B5EF4-FFF2-40B4-BE49-F238E27FC236}">
                <a16:creationId xmlns:a16="http://schemas.microsoft.com/office/drawing/2014/main" id="{C8815174-DD98-46F8-9F1C-9ABD47EDB084}"/>
              </a:ext>
            </a:extLst>
          </p:cNvPr>
          <p:cNvSpPr txBox="1">
            <a:spLocks/>
          </p:cNvSpPr>
          <p:nvPr/>
        </p:nvSpPr>
        <p:spPr>
          <a:xfrm>
            <a:off x="160337" y="212303"/>
            <a:ext cx="19799300"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dirty="0">
                <a:solidFill>
                  <a:schemeClr val="bg1"/>
                </a:solidFill>
                <a:latin typeface="Arial" panose="020B0604020202020204" pitchFamily="34" charset="0"/>
                <a:cs typeface="Arial" panose="020B0604020202020204" pitchFamily="34" charset="0"/>
              </a:rPr>
              <a:t>The S</a:t>
            </a:r>
            <a:r>
              <a:rPr lang="en-US" altLang="zh-CN" sz="6600" b="1" kern="0" dirty="0">
                <a:solidFill>
                  <a:schemeClr val="bg1"/>
                </a:solidFill>
                <a:latin typeface="Arial" panose="020B0604020202020204" pitchFamily="34" charset="0"/>
                <a:cs typeface="Arial" panose="020B0604020202020204" pitchFamily="34" charset="0"/>
              </a:rPr>
              <a:t>hortest</a:t>
            </a:r>
            <a:r>
              <a:rPr lang="en-US" sz="6600" b="1" kern="0" dirty="0">
                <a:solidFill>
                  <a:schemeClr val="bg1"/>
                </a:solidFill>
                <a:latin typeface="Arial" panose="020B0604020202020204" pitchFamily="34" charset="0"/>
                <a:cs typeface="Arial" panose="020B0604020202020204" pitchFamily="34" charset="0"/>
              </a:rPr>
              <a:t> Path </a:t>
            </a:r>
            <a:r>
              <a:rPr lang="en-US" altLang="zh-CN" sz="6600" b="1" kern="0" dirty="0">
                <a:solidFill>
                  <a:schemeClr val="bg1"/>
                </a:solidFill>
                <a:latin typeface="Arial" panose="020B0604020202020204" pitchFamily="34" charset="0"/>
                <a:cs typeface="Arial" panose="020B0604020202020204" pitchFamily="34" charset="0"/>
              </a:rPr>
              <a:t>of </a:t>
            </a:r>
            <a:r>
              <a:rPr lang="en-US" altLang="zh-CN" sz="6600" b="1" i="1" kern="0" dirty="0">
                <a:solidFill>
                  <a:schemeClr val="bg1"/>
                </a:solidFill>
                <a:latin typeface="Arial" panose="020B0604020202020204" pitchFamily="34" charset="0"/>
                <a:cs typeface="Arial" panose="020B0604020202020204" pitchFamily="34" charset="0"/>
              </a:rPr>
              <a:t>n</a:t>
            </a:r>
            <a:r>
              <a:rPr lang="en-US" altLang="zh-CN" sz="6600" b="1" i="1" kern="0" baseline="-25000" dirty="0">
                <a:solidFill>
                  <a:schemeClr val="bg1"/>
                </a:solidFill>
                <a:latin typeface="Arial" panose="020B0604020202020204" pitchFamily="34" charset="0"/>
                <a:cs typeface="Arial" panose="020B0604020202020204" pitchFamily="34" charset="0"/>
              </a:rPr>
              <a:t>i</a:t>
            </a:r>
            <a:endParaRPr lang="en-US" sz="6600" b="1" i="1" kern="0" baseline="-25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6610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bject 10">
            <a:extLst>
              <a:ext uri="{FF2B5EF4-FFF2-40B4-BE49-F238E27FC236}">
                <a16:creationId xmlns:a16="http://schemas.microsoft.com/office/drawing/2014/main" id="{C9C8EACC-7E95-4EA9-A930-127C9C276C98}"/>
              </a:ext>
            </a:extLst>
          </p:cNvPr>
          <p:cNvSpPr txBox="1"/>
          <p:nvPr/>
        </p:nvSpPr>
        <p:spPr>
          <a:xfrm>
            <a:off x="695085" y="2686050"/>
            <a:ext cx="18196165" cy="16503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The shortest path of node </a:t>
            </a:r>
            <a:r>
              <a:rPr lang="en-US" altLang="zh-CN" sz="3600" i="1" dirty="0">
                <a:solidFill>
                  <a:schemeClr val="tx1"/>
                </a:solidFill>
                <a:latin typeface="Arial" panose="020B0604020202020204" pitchFamily="34" charset="0"/>
                <a:ea typeface="微软雅黑" panose="020B0503020204020204" charset="-122"/>
                <a:cs typeface="Arial" panose="020B0604020202020204" pitchFamily="34" charset="0"/>
                <a:sym typeface="+mn-ea"/>
              </a:rPr>
              <a:t>n</a:t>
            </a:r>
            <a:r>
              <a:rPr lang="en-US" altLang="zh-CN" sz="3600" i="1" baseline="-25000" dirty="0">
                <a:solidFill>
                  <a:schemeClr val="tx1"/>
                </a:solidFill>
                <a:latin typeface="Arial" panose="020B0604020202020204" pitchFamily="34" charset="0"/>
                <a:ea typeface="微软雅黑" panose="020B0503020204020204" charset="-122"/>
                <a:cs typeface="Arial" panose="020B0604020202020204" pitchFamily="34" charset="0"/>
                <a:sym typeface="+mn-ea"/>
              </a:rPr>
              <a:t>i</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refers to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the shortest path from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n</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i</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to Sink</a:t>
            </a:r>
          </a:p>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The classic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Dijkstra algorithm </a:t>
            </a:r>
            <a:r>
              <a:rPr lang="en-US" altLang="zh-CN" sz="3600" dirty="0">
                <a:latin typeface="Arial" panose="020B0604020202020204" pitchFamily="34" charset="0"/>
                <a:ea typeface="微软雅黑" panose="020B0503020204020204" charset="-122"/>
                <a:cs typeface="Arial" panose="020B0604020202020204" pitchFamily="34" charset="0"/>
                <a:sym typeface="+mn-ea"/>
              </a:rPr>
              <a:t>is used to calculate the shortest path</a:t>
            </a:r>
          </a:p>
        </p:txBody>
      </p:sp>
      <p:sp>
        <p:nvSpPr>
          <p:cNvPr id="10" name="object 2">
            <a:extLst>
              <a:ext uri="{FF2B5EF4-FFF2-40B4-BE49-F238E27FC236}">
                <a16:creationId xmlns:a16="http://schemas.microsoft.com/office/drawing/2014/main" id="{C8815174-DD98-46F8-9F1C-9ABD47EDB084}"/>
              </a:ext>
            </a:extLst>
          </p:cNvPr>
          <p:cNvSpPr txBox="1">
            <a:spLocks/>
          </p:cNvSpPr>
          <p:nvPr/>
        </p:nvSpPr>
        <p:spPr>
          <a:xfrm>
            <a:off x="160337" y="212303"/>
            <a:ext cx="19799300"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dirty="0">
                <a:solidFill>
                  <a:schemeClr val="bg1"/>
                </a:solidFill>
                <a:latin typeface="Arial" panose="020B0604020202020204" pitchFamily="34" charset="0"/>
                <a:cs typeface="Arial" panose="020B0604020202020204" pitchFamily="34" charset="0"/>
              </a:rPr>
              <a:t>The S</a:t>
            </a:r>
            <a:r>
              <a:rPr lang="en-US" altLang="zh-CN" sz="6600" b="1" kern="0" dirty="0">
                <a:solidFill>
                  <a:schemeClr val="bg1"/>
                </a:solidFill>
                <a:latin typeface="Arial" panose="020B0604020202020204" pitchFamily="34" charset="0"/>
                <a:cs typeface="Arial" panose="020B0604020202020204" pitchFamily="34" charset="0"/>
              </a:rPr>
              <a:t>hortest</a:t>
            </a:r>
            <a:r>
              <a:rPr lang="en-US" sz="6600" b="1" kern="0" dirty="0">
                <a:solidFill>
                  <a:schemeClr val="bg1"/>
                </a:solidFill>
                <a:latin typeface="Arial" panose="020B0604020202020204" pitchFamily="34" charset="0"/>
                <a:cs typeface="Arial" panose="020B0604020202020204" pitchFamily="34" charset="0"/>
              </a:rPr>
              <a:t> Path </a:t>
            </a:r>
            <a:r>
              <a:rPr lang="en-US" altLang="zh-CN" sz="6600" b="1" kern="0" dirty="0">
                <a:solidFill>
                  <a:schemeClr val="bg1"/>
                </a:solidFill>
                <a:latin typeface="Arial" panose="020B0604020202020204" pitchFamily="34" charset="0"/>
                <a:cs typeface="Arial" panose="020B0604020202020204" pitchFamily="34" charset="0"/>
              </a:rPr>
              <a:t>of </a:t>
            </a:r>
            <a:r>
              <a:rPr lang="en-US" altLang="zh-CN" sz="6600" b="1" i="1" kern="0" dirty="0">
                <a:solidFill>
                  <a:schemeClr val="bg1"/>
                </a:solidFill>
                <a:latin typeface="Arial" panose="020B0604020202020204" pitchFamily="34" charset="0"/>
                <a:cs typeface="Arial" panose="020B0604020202020204" pitchFamily="34" charset="0"/>
              </a:rPr>
              <a:t>n</a:t>
            </a:r>
            <a:r>
              <a:rPr lang="en-US" altLang="zh-CN" sz="6600" b="1" i="1" kern="0" baseline="-25000" dirty="0">
                <a:solidFill>
                  <a:schemeClr val="bg1"/>
                </a:solidFill>
                <a:latin typeface="Arial" panose="020B0604020202020204" pitchFamily="34" charset="0"/>
                <a:cs typeface="Arial" panose="020B0604020202020204" pitchFamily="34" charset="0"/>
              </a:rPr>
              <a:t>i</a:t>
            </a:r>
            <a:endParaRPr lang="en-US" sz="6600" b="1" i="1" kern="0" baseline="-25000" dirty="0">
              <a:solidFill>
                <a:schemeClr val="bg1"/>
              </a:solidFill>
              <a:latin typeface="Arial" panose="020B0604020202020204" pitchFamily="34" charset="0"/>
              <a:cs typeface="Arial" panose="020B0604020202020204" pitchFamily="34" charset="0"/>
            </a:endParaRPr>
          </a:p>
        </p:txBody>
      </p:sp>
      <p:grpSp>
        <p:nvGrpSpPr>
          <p:cNvPr id="2" name="组合 1">
            <a:extLst>
              <a:ext uri="{FF2B5EF4-FFF2-40B4-BE49-F238E27FC236}">
                <a16:creationId xmlns:a16="http://schemas.microsoft.com/office/drawing/2014/main" id="{6830F3A1-B7E4-4B1B-9781-4F3DA42F540E}"/>
              </a:ext>
            </a:extLst>
          </p:cNvPr>
          <p:cNvGrpSpPr/>
          <p:nvPr/>
        </p:nvGrpSpPr>
        <p:grpSpPr>
          <a:xfrm>
            <a:off x="4260850" y="5124450"/>
            <a:ext cx="10012270" cy="5184000"/>
            <a:chOff x="4260850" y="5124450"/>
            <a:chExt cx="10012270" cy="5184000"/>
          </a:xfrm>
        </p:grpSpPr>
        <p:sp>
          <p:nvSpPr>
            <p:cNvPr id="12" name="椭圆 11">
              <a:extLst>
                <a:ext uri="{FF2B5EF4-FFF2-40B4-BE49-F238E27FC236}">
                  <a16:creationId xmlns:a16="http://schemas.microsoft.com/office/drawing/2014/main" id="{9698229A-3984-4EE2-97BC-807C11774269}"/>
                </a:ext>
              </a:extLst>
            </p:cNvPr>
            <p:cNvSpPr/>
            <p:nvPr/>
          </p:nvSpPr>
          <p:spPr>
            <a:xfrm>
              <a:off x="4928710" y="586974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D5159155-DDC4-481C-8A78-5C1E129257E6}"/>
                </a:ext>
              </a:extLst>
            </p:cNvPr>
            <p:cNvSpPr/>
            <p:nvPr/>
          </p:nvSpPr>
          <p:spPr>
            <a:xfrm>
              <a:off x="5024265" y="9777244"/>
              <a:ext cx="323998" cy="27673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035D339B-F80C-40B4-9947-B69FA5258D9F}"/>
                </a:ext>
              </a:extLst>
            </p:cNvPr>
            <p:cNvSpPr/>
            <p:nvPr/>
          </p:nvSpPr>
          <p:spPr>
            <a:xfrm>
              <a:off x="4260850" y="5129964"/>
              <a:ext cx="10012270" cy="5178486"/>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4D69F0CC-6EC0-4A41-94F8-8A2A24A383C4}"/>
                </a:ext>
              </a:extLst>
            </p:cNvPr>
            <p:cNvSpPr/>
            <p:nvPr/>
          </p:nvSpPr>
          <p:spPr>
            <a:xfrm>
              <a:off x="5220856" y="697051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DE8F6265-AD1F-4019-9631-46D68BA51057}"/>
                </a:ext>
              </a:extLst>
            </p:cNvPr>
            <p:cNvSpPr/>
            <p:nvPr/>
          </p:nvSpPr>
          <p:spPr>
            <a:xfrm>
              <a:off x="7593988" y="655267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6720C644-48D6-488D-9870-AD6F0C9A1E4B}"/>
                </a:ext>
              </a:extLst>
            </p:cNvPr>
            <p:cNvSpPr/>
            <p:nvPr/>
          </p:nvSpPr>
          <p:spPr>
            <a:xfrm>
              <a:off x="4517719"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3A581C06-8132-4693-A935-CA040F954E2F}"/>
                </a:ext>
              </a:extLst>
            </p:cNvPr>
            <p:cNvSpPr/>
            <p:nvPr/>
          </p:nvSpPr>
          <p:spPr>
            <a:xfrm>
              <a:off x="4473880" y="62262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2FCE668F-F54F-45FE-9743-E1113FA59E8A}"/>
                </a:ext>
              </a:extLst>
            </p:cNvPr>
            <p:cNvSpPr/>
            <p:nvPr/>
          </p:nvSpPr>
          <p:spPr>
            <a:xfrm>
              <a:off x="6467187" y="62262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6F829561-8F3C-4523-946D-75A2B3CC5474}"/>
                </a:ext>
              </a:extLst>
            </p:cNvPr>
            <p:cNvSpPr/>
            <p:nvPr/>
          </p:nvSpPr>
          <p:spPr>
            <a:xfrm>
              <a:off x="6467187" y="529935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8F9B1A1F-1047-4664-8241-130C10CF1EF9}"/>
                </a:ext>
              </a:extLst>
            </p:cNvPr>
            <p:cNvSpPr/>
            <p:nvPr/>
          </p:nvSpPr>
          <p:spPr>
            <a:xfrm>
              <a:off x="5718498" y="587214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61FAA77E-9B2D-4090-83A7-2D056D94E673}"/>
                </a:ext>
              </a:extLst>
            </p:cNvPr>
            <p:cNvSpPr/>
            <p:nvPr/>
          </p:nvSpPr>
          <p:spPr>
            <a:xfrm>
              <a:off x="4602658" y="760926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B31D450A-5979-4665-B917-AC9266F6B0E9}"/>
                </a:ext>
              </a:extLst>
            </p:cNvPr>
            <p:cNvSpPr/>
            <p:nvPr/>
          </p:nvSpPr>
          <p:spPr>
            <a:xfrm>
              <a:off x="4473880" y="858023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87F73D3B-3735-4FA5-B15B-FFF87191F479}"/>
                </a:ext>
              </a:extLst>
            </p:cNvPr>
            <p:cNvSpPr/>
            <p:nvPr/>
          </p:nvSpPr>
          <p:spPr>
            <a:xfrm>
              <a:off x="5718498" y="79209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32CFAFAC-CABE-4F04-B4F9-1DC6B66B58FB}"/>
                </a:ext>
              </a:extLst>
            </p:cNvPr>
            <p:cNvSpPr/>
            <p:nvPr/>
          </p:nvSpPr>
          <p:spPr>
            <a:xfrm>
              <a:off x="7559053"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B32F058F-D030-4820-8222-EE99589403B1}"/>
                </a:ext>
              </a:extLst>
            </p:cNvPr>
            <p:cNvSpPr/>
            <p:nvPr/>
          </p:nvSpPr>
          <p:spPr>
            <a:xfrm>
              <a:off x="6467187" y="715320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4299B304-4434-455D-893B-1EEFF6875101}"/>
                </a:ext>
              </a:extLst>
            </p:cNvPr>
            <p:cNvSpPr/>
            <p:nvPr/>
          </p:nvSpPr>
          <p:spPr>
            <a:xfrm>
              <a:off x="4484840" y="965120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6393DE8C-3220-41CB-9EE2-1C0ADCAA36E9}"/>
                </a:ext>
              </a:extLst>
            </p:cNvPr>
            <p:cNvSpPr/>
            <p:nvPr/>
          </p:nvSpPr>
          <p:spPr>
            <a:xfrm>
              <a:off x="8006193" y="592968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90A6B151-0DCE-455F-AEB0-D28A804EAF22}"/>
                </a:ext>
              </a:extLst>
            </p:cNvPr>
            <p:cNvSpPr/>
            <p:nvPr/>
          </p:nvSpPr>
          <p:spPr>
            <a:xfrm>
              <a:off x="12859600" y="555876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DC394B18-F204-4F3B-AF90-BFDFF3244C2A}"/>
                </a:ext>
              </a:extLst>
            </p:cNvPr>
            <p:cNvSpPr/>
            <p:nvPr/>
          </p:nvSpPr>
          <p:spPr>
            <a:xfrm>
              <a:off x="10084040" y="529675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774C1C97-7C6E-4D93-87AD-4EEF1897CFD8}"/>
                </a:ext>
              </a:extLst>
            </p:cNvPr>
            <p:cNvSpPr/>
            <p:nvPr/>
          </p:nvSpPr>
          <p:spPr>
            <a:xfrm>
              <a:off x="9138207"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6262B1C5-3820-4E55-9E59-4B680ECC8EDA}"/>
                </a:ext>
              </a:extLst>
            </p:cNvPr>
            <p:cNvSpPr/>
            <p:nvPr/>
          </p:nvSpPr>
          <p:spPr>
            <a:xfrm>
              <a:off x="5686304" y="885028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49882BB-686A-41E5-8C68-88C8D893EBB1}"/>
                </a:ext>
              </a:extLst>
            </p:cNvPr>
            <p:cNvSpPr/>
            <p:nvPr/>
          </p:nvSpPr>
          <p:spPr>
            <a:xfrm>
              <a:off x="8839664" y="58974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E8DB6E16-086F-4B6D-8176-5AB40158B526}"/>
                </a:ext>
              </a:extLst>
            </p:cNvPr>
            <p:cNvSpPr/>
            <p:nvPr/>
          </p:nvSpPr>
          <p:spPr>
            <a:xfrm>
              <a:off x="13795158" y="529682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395E7B13-3658-433C-895B-6A77962278B3}"/>
                </a:ext>
              </a:extLst>
            </p:cNvPr>
            <p:cNvSpPr/>
            <p:nvPr/>
          </p:nvSpPr>
          <p:spPr>
            <a:xfrm>
              <a:off x="5973313" y="951900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E1C81068-CAED-41F5-B1C7-D2F093295C04}"/>
                </a:ext>
              </a:extLst>
            </p:cNvPr>
            <p:cNvSpPr/>
            <p:nvPr/>
          </p:nvSpPr>
          <p:spPr>
            <a:xfrm>
              <a:off x="6623364" y="87007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0A100DAE-BF8E-4A88-8927-8790016CF10C}"/>
                </a:ext>
              </a:extLst>
            </p:cNvPr>
            <p:cNvSpPr/>
            <p:nvPr/>
          </p:nvSpPr>
          <p:spPr>
            <a:xfrm>
              <a:off x="7851542" y="743946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21089CB1-5F46-4B9C-9754-003169E4BFE8}"/>
                </a:ext>
              </a:extLst>
            </p:cNvPr>
            <p:cNvSpPr/>
            <p:nvPr/>
          </p:nvSpPr>
          <p:spPr>
            <a:xfrm>
              <a:off x="9937664" y="619408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98394187-D574-4DF4-B081-D87393B69F25}"/>
                </a:ext>
              </a:extLst>
            </p:cNvPr>
            <p:cNvSpPr/>
            <p:nvPr/>
          </p:nvSpPr>
          <p:spPr>
            <a:xfrm>
              <a:off x="8973921" y="666501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86EA837E-8FCE-4497-B0EA-7010FC231A27}"/>
                </a:ext>
              </a:extLst>
            </p:cNvPr>
            <p:cNvSpPr/>
            <p:nvPr/>
          </p:nvSpPr>
          <p:spPr>
            <a:xfrm>
              <a:off x="7230260" y="80712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E4FF8DC6-E265-49B1-A3A0-01A286E5D304}"/>
                </a:ext>
              </a:extLst>
            </p:cNvPr>
            <p:cNvSpPr/>
            <p:nvPr/>
          </p:nvSpPr>
          <p:spPr>
            <a:xfrm>
              <a:off x="8945153" y="79209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B70866B3-F51E-4ABE-B1F9-CAE4242F6FC2}"/>
                </a:ext>
              </a:extLst>
            </p:cNvPr>
            <p:cNvSpPr/>
            <p:nvPr/>
          </p:nvSpPr>
          <p:spPr>
            <a:xfrm>
              <a:off x="8134971" y="790483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4C6240AD-D656-41AE-B696-A5862A106CD7}"/>
                </a:ext>
              </a:extLst>
            </p:cNvPr>
            <p:cNvSpPr/>
            <p:nvPr/>
          </p:nvSpPr>
          <p:spPr>
            <a:xfrm>
              <a:off x="9937664" y="695921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E8A696E6-8744-440A-92AF-9E69AE8CC3CF}"/>
                </a:ext>
              </a:extLst>
            </p:cNvPr>
            <p:cNvSpPr/>
            <p:nvPr/>
          </p:nvSpPr>
          <p:spPr>
            <a:xfrm>
              <a:off x="12067032" y="620573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E20848DC-8180-4AFE-BBA9-C20E82E17207}"/>
                </a:ext>
              </a:extLst>
            </p:cNvPr>
            <p:cNvSpPr/>
            <p:nvPr/>
          </p:nvSpPr>
          <p:spPr>
            <a:xfrm>
              <a:off x="7230260" y="956866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C9CAC3C3-7172-4A1F-9865-96932F6AA98B}"/>
                </a:ext>
              </a:extLst>
            </p:cNvPr>
            <p:cNvSpPr/>
            <p:nvPr/>
          </p:nvSpPr>
          <p:spPr>
            <a:xfrm>
              <a:off x="7784943" y="886217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340E5AAA-2FBD-4675-AF7C-EAFCF6A1DC5C}"/>
                </a:ext>
              </a:extLst>
            </p:cNvPr>
            <p:cNvSpPr/>
            <p:nvPr/>
          </p:nvSpPr>
          <p:spPr>
            <a:xfrm>
              <a:off x="8171600" y="966387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688B45F8-7AB9-4539-9D4C-038081C219A1}"/>
                </a:ext>
              </a:extLst>
            </p:cNvPr>
            <p:cNvSpPr/>
            <p:nvPr/>
          </p:nvSpPr>
          <p:spPr>
            <a:xfrm>
              <a:off x="11362541" y="668487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6DD8FECE-D15E-44F8-9732-4C53166CFF1D}"/>
                </a:ext>
              </a:extLst>
            </p:cNvPr>
            <p:cNvSpPr/>
            <p:nvPr/>
          </p:nvSpPr>
          <p:spPr>
            <a:xfrm>
              <a:off x="9754992" y="77726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15C99F82-8CD0-4A3F-8C7B-EA1A1F17A70E}"/>
                </a:ext>
              </a:extLst>
            </p:cNvPr>
            <p:cNvSpPr/>
            <p:nvPr/>
          </p:nvSpPr>
          <p:spPr>
            <a:xfrm>
              <a:off x="10824595" y="714450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892D5724-936A-4F03-AFAE-9529AB922525}"/>
                </a:ext>
              </a:extLst>
            </p:cNvPr>
            <p:cNvSpPr/>
            <p:nvPr/>
          </p:nvSpPr>
          <p:spPr>
            <a:xfrm>
              <a:off x="12416655" y="729485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CDA8E284-0F09-4BBD-A917-F3F4B0E4613F}"/>
                </a:ext>
              </a:extLst>
            </p:cNvPr>
            <p:cNvSpPr/>
            <p:nvPr/>
          </p:nvSpPr>
          <p:spPr>
            <a:xfrm>
              <a:off x="8669413" y="887888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D7558383-9DA1-4482-A421-A3F5DABB9E09}"/>
                </a:ext>
              </a:extLst>
            </p:cNvPr>
            <p:cNvSpPr/>
            <p:nvPr/>
          </p:nvSpPr>
          <p:spPr>
            <a:xfrm>
              <a:off x="11571011" y="7615430"/>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3D61AF4F-CF6F-45C8-B1FD-4F85CD843B43}"/>
                </a:ext>
              </a:extLst>
            </p:cNvPr>
            <p:cNvSpPr/>
            <p:nvPr/>
          </p:nvSpPr>
          <p:spPr>
            <a:xfrm>
              <a:off x="13029187" y="864667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3688207E-8017-4A39-A2C9-CD713984D4D7}"/>
                </a:ext>
              </a:extLst>
            </p:cNvPr>
            <p:cNvSpPr/>
            <p:nvPr/>
          </p:nvSpPr>
          <p:spPr>
            <a:xfrm>
              <a:off x="9910435" y="852837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85900EBE-BA33-4C9B-8965-ADAF869FC47A}"/>
                </a:ext>
              </a:extLst>
            </p:cNvPr>
            <p:cNvSpPr/>
            <p:nvPr/>
          </p:nvSpPr>
          <p:spPr>
            <a:xfrm>
              <a:off x="10825965" y="825232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2C2939EF-F3C9-4EE9-B76A-9E8A34A60B2C}"/>
                </a:ext>
              </a:extLst>
            </p:cNvPr>
            <p:cNvSpPr/>
            <p:nvPr/>
          </p:nvSpPr>
          <p:spPr>
            <a:xfrm>
              <a:off x="9271779" y="958305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70F3F33F-0C3D-4EF1-BF73-79A937EAD675}"/>
                </a:ext>
              </a:extLst>
            </p:cNvPr>
            <p:cNvSpPr/>
            <p:nvPr/>
          </p:nvSpPr>
          <p:spPr>
            <a:xfrm>
              <a:off x="10039212" y="958065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A8141E05-9D64-4E0A-BB2B-C755DFDDE538}"/>
                </a:ext>
              </a:extLst>
            </p:cNvPr>
            <p:cNvSpPr/>
            <p:nvPr/>
          </p:nvSpPr>
          <p:spPr>
            <a:xfrm>
              <a:off x="12870878" y="930134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01AAE3DC-0FBD-4E0C-B7AA-80568C988233}"/>
                </a:ext>
              </a:extLst>
            </p:cNvPr>
            <p:cNvSpPr/>
            <p:nvPr/>
          </p:nvSpPr>
          <p:spPr>
            <a:xfrm>
              <a:off x="11620095" y="91754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3F5415F3-2B39-4633-B6C7-254805F47C8E}"/>
                </a:ext>
              </a:extLst>
            </p:cNvPr>
            <p:cNvSpPr/>
            <p:nvPr/>
          </p:nvSpPr>
          <p:spPr>
            <a:xfrm>
              <a:off x="12286817" y="933679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608DA45D-CFB7-40BB-B00D-45A33223DC58}"/>
                </a:ext>
              </a:extLst>
            </p:cNvPr>
            <p:cNvSpPr/>
            <p:nvPr/>
          </p:nvSpPr>
          <p:spPr>
            <a:xfrm>
              <a:off x="10695818" y="931864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58F24A94-7082-4CB6-9857-E3015BCC45BC}"/>
                </a:ext>
              </a:extLst>
            </p:cNvPr>
            <p:cNvSpPr/>
            <p:nvPr/>
          </p:nvSpPr>
          <p:spPr>
            <a:xfrm>
              <a:off x="12208669" y="821770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C2F5E060-B3B6-4A7A-8DDF-1D5771564DC4}"/>
                </a:ext>
              </a:extLst>
            </p:cNvPr>
            <p:cNvSpPr/>
            <p:nvPr/>
          </p:nvSpPr>
          <p:spPr>
            <a:xfrm>
              <a:off x="13443738" y="745480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E1E2A472-1575-40CF-A15D-A2D486DF81A0}"/>
                </a:ext>
              </a:extLst>
            </p:cNvPr>
            <p:cNvSpPr/>
            <p:nvPr/>
          </p:nvSpPr>
          <p:spPr>
            <a:xfrm>
              <a:off x="13181544" y="649513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69" name="直接箭头连接符 68">
              <a:extLst>
                <a:ext uri="{FF2B5EF4-FFF2-40B4-BE49-F238E27FC236}">
                  <a16:creationId xmlns:a16="http://schemas.microsoft.com/office/drawing/2014/main" id="{A64B13C1-CEBC-45C6-9929-83F5DC5BD5DE}"/>
                </a:ext>
              </a:extLst>
            </p:cNvPr>
            <p:cNvCxnSpPr>
              <a:cxnSpLocks/>
              <a:stCxn id="70" idx="2"/>
              <a:endCxn id="41" idx="7"/>
            </p:cNvCxnSpPr>
            <p:nvPr/>
          </p:nvCxnSpPr>
          <p:spPr>
            <a:xfrm flipH="1">
              <a:off x="10157500" y="5664188"/>
              <a:ext cx="1127534" cy="568622"/>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五角星 98">
              <a:extLst>
                <a:ext uri="{FF2B5EF4-FFF2-40B4-BE49-F238E27FC236}">
                  <a16:creationId xmlns:a16="http://schemas.microsoft.com/office/drawing/2014/main" id="{C1B19D24-7333-472C-9806-E7FF98CCC85F}"/>
                </a:ext>
              </a:extLst>
            </p:cNvPr>
            <p:cNvSpPr/>
            <p:nvPr/>
          </p:nvSpPr>
          <p:spPr>
            <a:xfrm>
              <a:off x="11212820" y="5323751"/>
              <a:ext cx="378112" cy="340437"/>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71" name="直接箭头连接符 70">
              <a:extLst>
                <a:ext uri="{FF2B5EF4-FFF2-40B4-BE49-F238E27FC236}">
                  <a16:creationId xmlns:a16="http://schemas.microsoft.com/office/drawing/2014/main" id="{FC9659DD-AAB3-499A-9DAC-55A485384C48}"/>
                </a:ext>
              </a:extLst>
            </p:cNvPr>
            <p:cNvCxnSpPr>
              <a:cxnSpLocks/>
              <a:stCxn id="41" idx="3"/>
              <a:endCxn id="42" idx="6"/>
            </p:cNvCxnSpPr>
            <p:nvPr/>
          </p:nvCxnSpPr>
          <p:spPr>
            <a:xfrm flipH="1">
              <a:off x="9231475" y="6419770"/>
              <a:ext cx="743907" cy="3774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直接箭头连接符 71">
              <a:extLst>
                <a:ext uri="{FF2B5EF4-FFF2-40B4-BE49-F238E27FC236}">
                  <a16:creationId xmlns:a16="http://schemas.microsoft.com/office/drawing/2014/main" id="{85C1F875-D4CA-48CB-97B4-248549733A2E}"/>
                </a:ext>
              </a:extLst>
            </p:cNvPr>
            <p:cNvCxnSpPr>
              <a:cxnSpLocks/>
              <a:stCxn id="42" idx="3"/>
              <a:endCxn id="40" idx="6"/>
            </p:cNvCxnSpPr>
            <p:nvPr/>
          </p:nvCxnSpPr>
          <p:spPr>
            <a:xfrm flipH="1">
              <a:off x="8109096" y="6890697"/>
              <a:ext cx="902543" cy="680968"/>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EFA51632-49AB-4435-A90A-404F60FBDB55}"/>
                </a:ext>
              </a:extLst>
            </p:cNvPr>
            <p:cNvCxnSpPr>
              <a:cxnSpLocks/>
              <a:stCxn id="40" idx="3"/>
              <a:endCxn id="43" idx="6"/>
            </p:cNvCxnSpPr>
            <p:nvPr/>
          </p:nvCxnSpPr>
          <p:spPr>
            <a:xfrm flipH="1">
              <a:off x="7487815" y="7665145"/>
              <a:ext cx="401446" cy="5383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直接箭头连接符 79">
              <a:extLst>
                <a:ext uri="{FF2B5EF4-FFF2-40B4-BE49-F238E27FC236}">
                  <a16:creationId xmlns:a16="http://schemas.microsoft.com/office/drawing/2014/main" id="{B8C6FED3-E7DC-4092-B3FA-DABAF4C61989}"/>
                </a:ext>
              </a:extLst>
            </p:cNvPr>
            <p:cNvCxnSpPr>
              <a:cxnSpLocks/>
              <a:stCxn id="43" idx="3"/>
              <a:endCxn id="39" idx="7"/>
            </p:cNvCxnSpPr>
            <p:nvPr/>
          </p:nvCxnSpPr>
          <p:spPr>
            <a:xfrm flipH="1">
              <a:off x="6843200" y="8296972"/>
              <a:ext cx="424779" cy="442539"/>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直接箭头连接符 80">
              <a:extLst>
                <a:ext uri="{FF2B5EF4-FFF2-40B4-BE49-F238E27FC236}">
                  <a16:creationId xmlns:a16="http://schemas.microsoft.com/office/drawing/2014/main" id="{3BBF5287-2C6B-4845-9063-99A3AD6B05F1}"/>
                </a:ext>
              </a:extLst>
            </p:cNvPr>
            <p:cNvCxnSpPr>
              <a:cxnSpLocks/>
              <a:stCxn id="39" idx="3"/>
              <a:endCxn id="38" idx="7"/>
            </p:cNvCxnSpPr>
            <p:nvPr/>
          </p:nvCxnSpPr>
          <p:spPr>
            <a:xfrm flipH="1">
              <a:off x="6193149" y="8926472"/>
              <a:ext cx="467933" cy="631254"/>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2" name="直接箭头连接符 81">
              <a:extLst>
                <a:ext uri="{FF2B5EF4-FFF2-40B4-BE49-F238E27FC236}">
                  <a16:creationId xmlns:a16="http://schemas.microsoft.com/office/drawing/2014/main" id="{DA51AECA-D9FA-4BA3-8C53-9A13AE92E567}"/>
                </a:ext>
              </a:extLst>
            </p:cNvPr>
            <p:cNvCxnSpPr>
              <a:cxnSpLocks/>
              <a:stCxn id="38" idx="3"/>
              <a:endCxn id="13" idx="5"/>
            </p:cNvCxnSpPr>
            <p:nvPr/>
          </p:nvCxnSpPr>
          <p:spPr>
            <a:xfrm flipH="1">
              <a:off x="5267264" y="9744687"/>
              <a:ext cx="743768" cy="170924"/>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id="{02B5413E-6927-4F85-9AE7-03080520AC43}"/>
                </a:ext>
              </a:extLst>
            </p:cNvPr>
            <p:cNvSpPr txBox="1"/>
            <p:nvPr/>
          </p:nvSpPr>
          <p:spPr>
            <a:xfrm>
              <a:off x="10061623" y="512445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Source</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84" name="文本框 83">
              <a:extLst>
                <a:ext uri="{FF2B5EF4-FFF2-40B4-BE49-F238E27FC236}">
                  <a16:creationId xmlns:a16="http://schemas.microsoft.com/office/drawing/2014/main" id="{91C6C458-203C-4F46-829A-768531E8EE99}"/>
                </a:ext>
              </a:extLst>
            </p:cNvPr>
            <p:cNvSpPr txBox="1"/>
            <p:nvPr/>
          </p:nvSpPr>
          <p:spPr>
            <a:xfrm>
              <a:off x="4773704" y="9308723"/>
              <a:ext cx="93060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Sink</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85" name="文本框 84">
              <a:extLst>
                <a:ext uri="{FF2B5EF4-FFF2-40B4-BE49-F238E27FC236}">
                  <a16:creationId xmlns:a16="http://schemas.microsoft.com/office/drawing/2014/main" id="{D1013121-081A-4530-9CFA-D8485C8AB3BF}"/>
                </a:ext>
              </a:extLst>
            </p:cNvPr>
            <p:cNvSpPr txBox="1"/>
            <p:nvPr/>
          </p:nvSpPr>
          <p:spPr>
            <a:xfrm>
              <a:off x="9998813" y="6358121"/>
              <a:ext cx="500083"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U</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86" name="文本框 85">
              <a:extLst>
                <a:ext uri="{FF2B5EF4-FFF2-40B4-BE49-F238E27FC236}">
                  <a16:creationId xmlns:a16="http://schemas.microsoft.com/office/drawing/2014/main" id="{B1F11972-B554-4AB8-8B97-7CF1DA4F6E23}"/>
                </a:ext>
              </a:extLst>
            </p:cNvPr>
            <p:cNvSpPr txBox="1"/>
            <p:nvPr/>
          </p:nvSpPr>
          <p:spPr>
            <a:xfrm>
              <a:off x="9007626" y="6811237"/>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V</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87" name="文本框 86">
              <a:extLst>
                <a:ext uri="{FF2B5EF4-FFF2-40B4-BE49-F238E27FC236}">
                  <a16:creationId xmlns:a16="http://schemas.microsoft.com/office/drawing/2014/main" id="{D7677E93-B4F7-466E-914C-EF2622EA401A}"/>
                </a:ext>
              </a:extLst>
            </p:cNvPr>
            <p:cNvSpPr txBox="1"/>
            <p:nvPr/>
          </p:nvSpPr>
          <p:spPr>
            <a:xfrm>
              <a:off x="8013890" y="745994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W</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88" name="文本框 87">
              <a:extLst>
                <a:ext uri="{FF2B5EF4-FFF2-40B4-BE49-F238E27FC236}">
                  <a16:creationId xmlns:a16="http://schemas.microsoft.com/office/drawing/2014/main" id="{85F6F99F-AEF4-49F4-AE80-6DCA6BE861A3}"/>
                </a:ext>
              </a:extLst>
            </p:cNvPr>
            <p:cNvSpPr txBox="1"/>
            <p:nvPr/>
          </p:nvSpPr>
          <p:spPr>
            <a:xfrm>
              <a:off x="7363185" y="8084276"/>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X</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89" name="文本框 88">
              <a:extLst>
                <a:ext uri="{FF2B5EF4-FFF2-40B4-BE49-F238E27FC236}">
                  <a16:creationId xmlns:a16="http://schemas.microsoft.com/office/drawing/2014/main" id="{513F7209-1C94-4BE9-89D8-12D9E4D0BDD9}"/>
                </a:ext>
              </a:extLst>
            </p:cNvPr>
            <p:cNvSpPr txBox="1"/>
            <p:nvPr/>
          </p:nvSpPr>
          <p:spPr>
            <a:xfrm>
              <a:off x="6659181" y="884161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Y</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90" name="文本框 89">
              <a:extLst>
                <a:ext uri="{FF2B5EF4-FFF2-40B4-BE49-F238E27FC236}">
                  <a16:creationId xmlns:a16="http://schemas.microsoft.com/office/drawing/2014/main" id="{80D10CED-2214-48FD-8AE9-130DE19605B7}"/>
                </a:ext>
              </a:extLst>
            </p:cNvPr>
            <p:cNvSpPr txBox="1"/>
            <p:nvPr/>
          </p:nvSpPr>
          <p:spPr>
            <a:xfrm>
              <a:off x="6161648" y="9684085"/>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Z</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95" name="文本框 94">
              <a:extLst>
                <a:ext uri="{FF2B5EF4-FFF2-40B4-BE49-F238E27FC236}">
                  <a16:creationId xmlns:a16="http://schemas.microsoft.com/office/drawing/2014/main" id="{CF7B65BB-7DF7-4C6A-897D-2B9FD992362B}"/>
                </a:ext>
              </a:extLst>
            </p:cNvPr>
            <p:cNvSpPr txBox="1"/>
            <p:nvPr/>
          </p:nvSpPr>
          <p:spPr>
            <a:xfrm>
              <a:off x="8845353" y="8801989"/>
              <a:ext cx="4473592" cy="523220"/>
            </a:xfrm>
            <a:prstGeom prst="rect">
              <a:avLst/>
            </a:prstGeom>
            <a:noFill/>
          </p:spPr>
          <p:txBody>
            <a:bodyPr wrap="square">
              <a:spAutoFit/>
            </a:bodyPr>
            <a:lstStyle/>
            <a:p>
              <a:r>
                <a:rPr lang="pl-PL" altLang="zh-CN" sz="2800" dirty="0">
                  <a:solidFill>
                    <a:srgbClr val="FF0000"/>
                  </a:solidFill>
                  <a:latin typeface="Arial" panose="020B0604020202020204" pitchFamily="34" charset="0"/>
                  <a:cs typeface="Arial" panose="020B0604020202020204" pitchFamily="34" charset="0"/>
                </a:rPr>
                <a:t>&lt; source, U, V, W, X, Y, Z &gt;</a:t>
              </a:r>
              <a:endParaRPr lang="zh-CN" altLang="en-US" sz="28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282760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The Fixed Path Routing</a:t>
            </a:r>
            <a:endParaRPr sz="6600" b="1" dirty="0">
              <a:solidFill>
                <a:schemeClr val="bg1"/>
              </a:solidFill>
              <a:latin typeface="Arial" panose="020B0604020202020204" pitchFamily="34" charset="0"/>
              <a:cs typeface="Arial" panose="020B0604020202020204" pitchFamily="34" charset="0"/>
            </a:endParaRPr>
          </a:p>
        </p:txBody>
      </p:sp>
      <p:sp>
        <p:nvSpPr>
          <p:cNvPr id="121" name="object 10">
            <a:extLst>
              <a:ext uri="{FF2B5EF4-FFF2-40B4-BE49-F238E27FC236}">
                <a16:creationId xmlns:a16="http://schemas.microsoft.com/office/drawing/2014/main" id="{7BF9E111-BC73-4CC1-BA63-EE77931F196D}"/>
              </a:ext>
            </a:extLst>
          </p:cNvPr>
          <p:cNvSpPr txBox="1"/>
          <p:nvPr/>
        </p:nvSpPr>
        <p:spPr>
          <a:xfrm>
            <a:off x="796015" y="2165151"/>
            <a:ext cx="17976729" cy="637290"/>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C</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hoosing the former L-hop from the source’s shortest path as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the first fixed path</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p>
        </p:txBody>
      </p:sp>
      <p:sp>
        <p:nvSpPr>
          <p:cNvPr id="122" name="object 10">
            <a:extLst>
              <a:ext uri="{FF2B5EF4-FFF2-40B4-BE49-F238E27FC236}">
                <a16:creationId xmlns:a16="http://schemas.microsoft.com/office/drawing/2014/main" id="{F671812B-CF83-4973-B686-71F75C47E381}"/>
              </a:ext>
            </a:extLst>
          </p:cNvPr>
          <p:cNvSpPr txBox="1"/>
          <p:nvPr/>
        </p:nvSpPr>
        <p:spPr>
          <a:xfrm>
            <a:off x="11029572" y="10291887"/>
            <a:ext cx="8242678" cy="637290"/>
          </a:xfrm>
          <a:prstGeom prst="rect">
            <a:avLst/>
          </a:prstGeom>
        </p:spPr>
        <p:txBody>
          <a:bodyPr vert="horz" wrap="square" lIns="0" tIns="12700" rIns="0" bIns="0" rtlCol="0">
            <a:spAutoFit/>
          </a:bodyPr>
          <a:lstStyle/>
          <a:p>
            <a:pPr marL="12065">
              <a:lnSpc>
                <a:spcPct val="125000"/>
              </a:lnSpc>
              <a:spcBef>
                <a:spcPts val="2490"/>
              </a:spcBef>
              <a:tabLst>
                <a:tab pos="527685" algn="l"/>
                <a:tab pos="528320" algn="l"/>
              </a:tabLst>
            </a:pP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L = 3</a:t>
            </a:r>
          </a:p>
        </p:txBody>
      </p:sp>
      <p:grpSp>
        <p:nvGrpSpPr>
          <p:cNvPr id="195" name="组合 194">
            <a:extLst>
              <a:ext uri="{FF2B5EF4-FFF2-40B4-BE49-F238E27FC236}">
                <a16:creationId xmlns:a16="http://schemas.microsoft.com/office/drawing/2014/main" id="{07CFAEC7-2BC9-4CDF-8D42-5E7A88E8BDF1}"/>
              </a:ext>
            </a:extLst>
          </p:cNvPr>
          <p:cNvGrpSpPr/>
          <p:nvPr/>
        </p:nvGrpSpPr>
        <p:grpSpPr>
          <a:xfrm>
            <a:off x="4260850" y="5124450"/>
            <a:ext cx="10012270" cy="5184000"/>
            <a:chOff x="4260850" y="5124450"/>
            <a:chExt cx="10012270" cy="5184000"/>
          </a:xfrm>
        </p:grpSpPr>
        <p:sp>
          <p:nvSpPr>
            <p:cNvPr id="196" name="椭圆 195">
              <a:extLst>
                <a:ext uri="{FF2B5EF4-FFF2-40B4-BE49-F238E27FC236}">
                  <a16:creationId xmlns:a16="http://schemas.microsoft.com/office/drawing/2014/main" id="{7F4001AF-4DE3-4049-BD0B-9274D20C74A3}"/>
                </a:ext>
              </a:extLst>
            </p:cNvPr>
            <p:cNvSpPr/>
            <p:nvPr/>
          </p:nvSpPr>
          <p:spPr>
            <a:xfrm>
              <a:off x="4928710" y="586974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7" name="等腰三角形 196">
              <a:extLst>
                <a:ext uri="{FF2B5EF4-FFF2-40B4-BE49-F238E27FC236}">
                  <a16:creationId xmlns:a16="http://schemas.microsoft.com/office/drawing/2014/main" id="{AEDAA498-B410-4CD2-BD70-A0A292D3B916}"/>
                </a:ext>
              </a:extLst>
            </p:cNvPr>
            <p:cNvSpPr/>
            <p:nvPr/>
          </p:nvSpPr>
          <p:spPr>
            <a:xfrm>
              <a:off x="5024265" y="9777244"/>
              <a:ext cx="323998" cy="27673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矩形 197">
              <a:extLst>
                <a:ext uri="{FF2B5EF4-FFF2-40B4-BE49-F238E27FC236}">
                  <a16:creationId xmlns:a16="http://schemas.microsoft.com/office/drawing/2014/main" id="{8EB6EA8B-295E-4439-9E23-411B022D8333}"/>
                </a:ext>
              </a:extLst>
            </p:cNvPr>
            <p:cNvSpPr/>
            <p:nvPr/>
          </p:nvSpPr>
          <p:spPr>
            <a:xfrm>
              <a:off x="4260850" y="5129964"/>
              <a:ext cx="10012270" cy="5178486"/>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9" name="椭圆 198">
              <a:extLst>
                <a:ext uri="{FF2B5EF4-FFF2-40B4-BE49-F238E27FC236}">
                  <a16:creationId xmlns:a16="http://schemas.microsoft.com/office/drawing/2014/main" id="{1786C2F9-EF5E-4320-B937-3D602CC93D18}"/>
                </a:ext>
              </a:extLst>
            </p:cNvPr>
            <p:cNvSpPr/>
            <p:nvPr/>
          </p:nvSpPr>
          <p:spPr>
            <a:xfrm>
              <a:off x="5220856" y="697051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0" name="椭圆 199">
              <a:extLst>
                <a:ext uri="{FF2B5EF4-FFF2-40B4-BE49-F238E27FC236}">
                  <a16:creationId xmlns:a16="http://schemas.microsoft.com/office/drawing/2014/main" id="{9B87FF80-2E86-4549-A44C-33CB8F890AF2}"/>
                </a:ext>
              </a:extLst>
            </p:cNvPr>
            <p:cNvSpPr/>
            <p:nvPr/>
          </p:nvSpPr>
          <p:spPr>
            <a:xfrm>
              <a:off x="7593988" y="655267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1" name="椭圆 200">
              <a:extLst>
                <a:ext uri="{FF2B5EF4-FFF2-40B4-BE49-F238E27FC236}">
                  <a16:creationId xmlns:a16="http://schemas.microsoft.com/office/drawing/2014/main" id="{38CC8EFC-828F-493F-8222-C5066242A8A2}"/>
                </a:ext>
              </a:extLst>
            </p:cNvPr>
            <p:cNvSpPr/>
            <p:nvPr/>
          </p:nvSpPr>
          <p:spPr>
            <a:xfrm>
              <a:off x="4517719"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2" name="椭圆 201">
              <a:extLst>
                <a:ext uri="{FF2B5EF4-FFF2-40B4-BE49-F238E27FC236}">
                  <a16:creationId xmlns:a16="http://schemas.microsoft.com/office/drawing/2014/main" id="{BF63EED5-38C4-48B7-B404-39C0B96433EB}"/>
                </a:ext>
              </a:extLst>
            </p:cNvPr>
            <p:cNvSpPr/>
            <p:nvPr/>
          </p:nvSpPr>
          <p:spPr>
            <a:xfrm>
              <a:off x="4473880" y="62262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C59C896E-BB2E-4BAF-A729-8822CBFC1E04}"/>
                </a:ext>
              </a:extLst>
            </p:cNvPr>
            <p:cNvSpPr/>
            <p:nvPr/>
          </p:nvSpPr>
          <p:spPr>
            <a:xfrm>
              <a:off x="6467187" y="62262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4" name="椭圆 203">
              <a:extLst>
                <a:ext uri="{FF2B5EF4-FFF2-40B4-BE49-F238E27FC236}">
                  <a16:creationId xmlns:a16="http://schemas.microsoft.com/office/drawing/2014/main" id="{EDA9D690-DDC4-4129-969D-D83B0FF88E4C}"/>
                </a:ext>
              </a:extLst>
            </p:cNvPr>
            <p:cNvSpPr/>
            <p:nvPr/>
          </p:nvSpPr>
          <p:spPr>
            <a:xfrm>
              <a:off x="6467187" y="529935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5" name="椭圆 204">
              <a:extLst>
                <a:ext uri="{FF2B5EF4-FFF2-40B4-BE49-F238E27FC236}">
                  <a16:creationId xmlns:a16="http://schemas.microsoft.com/office/drawing/2014/main" id="{BC747F30-65B3-4061-A08D-A6E871B335AD}"/>
                </a:ext>
              </a:extLst>
            </p:cNvPr>
            <p:cNvSpPr/>
            <p:nvPr/>
          </p:nvSpPr>
          <p:spPr>
            <a:xfrm>
              <a:off x="5718498" y="587214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6" name="椭圆 205">
              <a:extLst>
                <a:ext uri="{FF2B5EF4-FFF2-40B4-BE49-F238E27FC236}">
                  <a16:creationId xmlns:a16="http://schemas.microsoft.com/office/drawing/2014/main" id="{CBF5CFC2-1EF5-4C39-A6C9-7E6A2289A59B}"/>
                </a:ext>
              </a:extLst>
            </p:cNvPr>
            <p:cNvSpPr/>
            <p:nvPr/>
          </p:nvSpPr>
          <p:spPr>
            <a:xfrm>
              <a:off x="4602658" y="760926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7" name="椭圆 206">
              <a:extLst>
                <a:ext uri="{FF2B5EF4-FFF2-40B4-BE49-F238E27FC236}">
                  <a16:creationId xmlns:a16="http://schemas.microsoft.com/office/drawing/2014/main" id="{FDA71941-178C-4887-B0DF-E2ED09717F61}"/>
                </a:ext>
              </a:extLst>
            </p:cNvPr>
            <p:cNvSpPr/>
            <p:nvPr/>
          </p:nvSpPr>
          <p:spPr>
            <a:xfrm>
              <a:off x="4473880" y="858023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8" name="椭圆 207">
              <a:extLst>
                <a:ext uri="{FF2B5EF4-FFF2-40B4-BE49-F238E27FC236}">
                  <a16:creationId xmlns:a16="http://schemas.microsoft.com/office/drawing/2014/main" id="{87A3F1DD-1F70-4481-A6E7-9D53895DA8E9}"/>
                </a:ext>
              </a:extLst>
            </p:cNvPr>
            <p:cNvSpPr/>
            <p:nvPr/>
          </p:nvSpPr>
          <p:spPr>
            <a:xfrm>
              <a:off x="5718498" y="79209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9" name="椭圆 208">
              <a:extLst>
                <a:ext uri="{FF2B5EF4-FFF2-40B4-BE49-F238E27FC236}">
                  <a16:creationId xmlns:a16="http://schemas.microsoft.com/office/drawing/2014/main" id="{ADDBA032-BC5F-4965-B116-E65926C2E66F}"/>
                </a:ext>
              </a:extLst>
            </p:cNvPr>
            <p:cNvSpPr/>
            <p:nvPr/>
          </p:nvSpPr>
          <p:spPr>
            <a:xfrm>
              <a:off x="7559053"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0" name="椭圆 209">
              <a:extLst>
                <a:ext uri="{FF2B5EF4-FFF2-40B4-BE49-F238E27FC236}">
                  <a16:creationId xmlns:a16="http://schemas.microsoft.com/office/drawing/2014/main" id="{0321AF74-FC2D-4D3B-B043-208F981E069A}"/>
                </a:ext>
              </a:extLst>
            </p:cNvPr>
            <p:cNvSpPr/>
            <p:nvPr/>
          </p:nvSpPr>
          <p:spPr>
            <a:xfrm>
              <a:off x="6467187" y="715320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1" name="椭圆 210">
              <a:extLst>
                <a:ext uri="{FF2B5EF4-FFF2-40B4-BE49-F238E27FC236}">
                  <a16:creationId xmlns:a16="http://schemas.microsoft.com/office/drawing/2014/main" id="{45614C28-5B56-468F-ADA6-FE021FAFD8D3}"/>
                </a:ext>
              </a:extLst>
            </p:cNvPr>
            <p:cNvSpPr/>
            <p:nvPr/>
          </p:nvSpPr>
          <p:spPr>
            <a:xfrm>
              <a:off x="4484840" y="965120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2" name="椭圆 211">
              <a:extLst>
                <a:ext uri="{FF2B5EF4-FFF2-40B4-BE49-F238E27FC236}">
                  <a16:creationId xmlns:a16="http://schemas.microsoft.com/office/drawing/2014/main" id="{C8BBC5E0-7C95-45E4-8349-C2C187399CCA}"/>
                </a:ext>
              </a:extLst>
            </p:cNvPr>
            <p:cNvSpPr/>
            <p:nvPr/>
          </p:nvSpPr>
          <p:spPr>
            <a:xfrm>
              <a:off x="8006193" y="592968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3" name="椭圆 212">
              <a:extLst>
                <a:ext uri="{FF2B5EF4-FFF2-40B4-BE49-F238E27FC236}">
                  <a16:creationId xmlns:a16="http://schemas.microsoft.com/office/drawing/2014/main" id="{0DEF6E8B-31F2-4AEF-AA1D-DEAABCE061C8}"/>
                </a:ext>
              </a:extLst>
            </p:cNvPr>
            <p:cNvSpPr/>
            <p:nvPr/>
          </p:nvSpPr>
          <p:spPr>
            <a:xfrm>
              <a:off x="12859600" y="555876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4" name="椭圆 213">
              <a:extLst>
                <a:ext uri="{FF2B5EF4-FFF2-40B4-BE49-F238E27FC236}">
                  <a16:creationId xmlns:a16="http://schemas.microsoft.com/office/drawing/2014/main" id="{3C54CF53-0C94-43DF-B20E-2EAA016653BF}"/>
                </a:ext>
              </a:extLst>
            </p:cNvPr>
            <p:cNvSpPr/>
            <p:nvPr/>
          </p:nvSpPr>
          <p:spPr>
            <a:xfrm>
              <a:off x="10084040" y="529675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5" name="椭圆 214">
              <a:extLst>
                <a:ext uri="{FF2B5EF4-FFF2-40B4-BE49-F238E27FC236}">
                  <a16:creationId xmlns:a16="http://schemas.microsoft.com/office/drawing/2014/main" id="{670F0D75-7E25-4281-A9FD-13D403DF0633}"/>
                </a:ext>
              </a:extLst>
            </p:cNvPr>
            <p:cNvSpPr/>
            <p:nvPr/>
          </p:nvSpPr>
          <p:spPr>
            <a:xfrm>
              <a:off x="9138207"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6" name="椭圆 215">
              <a:extLst>
                <a:ext uri="{FF2B5EF4-FFF2-40B4-BE49-F238E27FC236}">
                  <a16:creationId xmlns:a16="http://schemas.microsoft.com/office/drawing/2014/main" id="{EBBC09B8-B453-4EF6-A263-07568FD6AE8B}"/>
                </a:ext>
              </a:extLst>
            </p:cNvPr>
            <p:cNvSpPr/>
            <p:nvPr/>
          </p:nvSpPr>
          <p:spPr>
            <a:xfrm>
              <a:off x="5686304" y="885028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7" name="椭圆 216">
              <a:extLst>
                <a:ext uri="{FF2B5EF4-FFF2-40B4-BE49-F238E27FC236}">
                  <a16:creationId xmlns:a16="http://schemas.microsoft.com/office/drawing/2014/main" id="{855CA267-AE42-477D-8B61-049DB2E1FE78}"/>
                </a:ext>
              </a:extLst>
            </p:cNvPr>
            <p:cNvSpPr/>
            <p:nvPr/>
          </p:nvSpPr>
          <p:spPr>
            <a:xfrm>
              <a:off x="8839664" y="58974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8" name="椭圆 217">
              <a:extLst>
                <a:ext uri="{FF2B5EF4-FFF2-40B4-BE49-F238E27FC236}">
                  <a16:creationId xmlns:a16="http://schemas.microsoft.com/office/drawing/2014/main" id="{D1CCBDC4-B91F-4AA8-8F42-CA187B9486E0}"/>
                </a:ext>
              </a:extLst>
            </p:cNvPr>
            <p:cNvSpPr/>
            <p:nvPr/>
          </p:nvSpPr>
          <p:spPr>
            <a:xfrm>
              <a:off x="13795158" y="529682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19" name="椭圆 218">
              <a:extLst>
                <a:ext uri="{FF2B5EF4-FFF2-40B4-BE49-F238E27FC236}">
                  <a16:creationId xmlns:a16="http://schemas.microsoft.com/office/drawing/2014/main" id="{3D4237C4-AEEF-4E55-8F22-FE3F1B992E2A}"/>
                </a:ext>
              </a:extLst>
            </p:cNvPr>
            <p:cNvSpPr/>
            <p:nvPr/>
          </p:nvSpPr>
          <p:spPr>
            <a:xfrm>
              <a:off x="5973313" y="951900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0" name="椭圆 219">
              <a:extLst>
                <a:ext uri="{FF2B5EF4-FFF2-40B4-BE49-F238E27FC236}">
                  <a16:creationId xmlns:a16="http://schemas.microsoft.com/office/drawing/2014/main" id="{36313A4D-6B27-4C39-A427-D404541753C0}"/>
                </a:ext>
              </a:extLst>
            </p:cNvPr>
            <p:cNvSpPr/>
            <p:nvPr/>
          </p:nvSpPr>
          <p:spPr>
            <a:xfrm>
              <a:off x="6623364" y="87007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1" name="椭圆 220">
              <a:extLst>
                <a:ext uri="{FF2B5EF4-FFF2-40B4-BE49-F238E27FC236}">
                  <a16:creationId xmlns:a16="http://schemas.microsoft.com/office/drawing/2014/main" id="{F1839F4C-EBA2-414B-B0CB-52AD2AE4C727}"/>
                </a:ext>
              </a:extLst>
            </p:cNvPr>
            <p:cNvSpPr/>
            <p:nvPr/>
          </p:nvSpPr>
          <p:spPr>
            <a:xfrm>
              <a:off x="7851542" y="743946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2" name="椭圆 221">
              <a:extLst>
                <a:ext uri="{FF2B5EF4-FFF2-40B4-BE49-F238E27FC236}">
                  <a16:creationId xmlns:a16="http://schemas.microsoft.com/office/drawing/2014/main" id="{BA6D1338-CEDE-4855-B1CF-EC61FA13A3DE}"/>
                </a:ext>
              </a:extLst>
            </p:cNvPr>
            <p:cNvSpPr/>
            <p:nvPr/>
          </p:nvSpPr>
          <p:spPr>
            <a:xfrm>
              <a:off x="9937664" y="619408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3" name="椭圆 222">
              <a:extLst>
                <a:ext uri="{FF2B5EF4-FFF2-40B4-BE49-F238E27FC236}">
                  <a16:creationId xmlns:a16="http://schemas.microsoft.com/office/drawing/2014/main" id="{488F2876-F248-462E-A849-F0B4D7463541}"/>
                </a:ext>
              </a:extLst>
            </p:cNvPr>
            <p:cNvSpPr/>
            <p:nvPr/>
          </p:nvSpPr>
          <p:spPr>
            <a:xfrm>
              <a:off x="8973921" y="666501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4" name="椭圆 223">
              <a:extLst>
                <a:ext uri="{FF2B5EF4-FFF2-40B4-BE49-F238E27FC236}">
                  <a16:creationId xmlns:a16="http://schemas.microsoft.com/office/drawing/2014/main" id="{128B8787-8A38-4616-9680-269603C5E40E}"/>
                </a:ext>
              </a:extLst>
            </p:cNvPr>
            <p:cNvSpPr/>
            <p:nvPr/>
          </p:nvSpPr>
          <p:spPr>
            <a:xfrm>
              <a:off x="7230260" y="80712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5" name="椭圆 224">
              <a:extLst>
                <a:ext uri="{FF2B5EF4-FFF2-40B4-BE49-F238E27FC236}">
                  <a16:creationId xmlns:a16="http://schemas.microsoft.com/office/drawing/2014/main" id="{AE47B37B-63F0-4E63-B21F-1724D7A74158}"/>
                </a:ext>
              </a:extLst>
            </p:cNvPr>
            <p:cNvSpPr/>
            <p:nvPr/>
          </p:nvSpPr>
          <p:spPr>
            <a:xfrm>
              <a:off x="8945153" y="79209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6" name="椭圆 225">
              <a:extLst>
                <a:ext uri="{FF2B5EF4-FFF2-40B4-BE49-F238E27FC236}">
                  <a16:creationId xmlns:a16="http://schemas.microsoft.com/office/drawing/2014/main" id="{A1D2AE8F-D2EA-416A-BF9D-B5B67A26584E}"/>
                </a:ext>
              </a:extLst>
            </p:cNvPr>
            <p:cNvSpPr/>
            <p:nvPr/>
          </p:nvSpPr>
          <p:spPr>
            <a:xfrm>
              <a:off x="8134971" y="790483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7" name="椭圆 226">
              <a:extLst>
                <a:ext uri="{FF2B5EF4-FFF2-40B4-BE49-F238E27FC236}">
                  <a16:creationId xmlns:a16="http://schemas.microsoft.com/office/drawing/2014/main" id="{7AC3CE24-C9FC-4062-BE9C-F08E3F367163}"/>
                </a:ext>
              </a:extLst>
            </p:cNvPr>
            <p:cNvSpPr/>
            <p:nvPr/>
          </p:nvSpPr>
          <p:spPr>
            <a:xfrm>
              <a:off x="9937664" y="695921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8" name="椭圆 227">
              <a:extLst>
                <a:ext uri="{FF2B5EF4-FFF2-40B4-BE49-F238E27FC236}">
                  <a16:creationId xmlns:a16="http://schemas.microsoft.com/office/drawing/2014/main" id="{A1630355-676A-432B-99CD-83798D92CCB2}"/>
                </a:ext>
              </a:extLst>
            </p:cNvPr>
            <p:cNvSpPr/>
            <p:nvPr/>
          </p:nvSpPr>
          <p:spPr>
            <a:xfrm>
              <a:off x="12067032" y="620573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29" name="椭圆 228">
              <a:extLst>
                <a:ext uri="{FF2B5EF4-FFF2-40B4-BE49-F238E27FC236}">
                  <a16:creationId xmlns:a16="http://schemas.microsoft.com/office/drawing/2014/main" id="{B0B9600C-A6A4-42DA-B39F-76B037DDE34A}"/>
                </a:ext>
              </a:extLst>
            </p:cNvPr>
            <p:cNvSpPr/>
            <p:nvPr/>
          </p:nvSpPr>
          <p:spPr>
            <a:xfrm>
              <a:off x="7230260" y="956866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0" name="椭圆 229">
              <a:extLst>
                <a:ext uri="{FF2B5EF4-FFF2-40B4-BE49-F238E27FC236}">
                  <a16:creationId xmlns:a16="http://schemas.microsoft.com/office/drawing/2014/main" id="{F8C57392-A93D-4AD0-B6A3-40E5592FCFE4}"/>
                </a:ext>
              </a:extLst>
            </p:cNvPr>
            <p:cNvSpPr/>
            <p:nvPr/>
          </p:nvSpPr>
          <p:spPr>
            <a:xfrm>
              <a:off x="7784943" y="886217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1" name="椭圆 230">
              <a:extLst>
                <a:ext uri="{FF2B5EF4-FFF2-40B4-BE49-F238E27FC236}">
                  <a16:creationId xmlns:a16="http://schemas.microsoft.com/office/drawing/2014/main" id="{5B569315-EE66-4398-A612-EE8BDDA1925D}"/>
                </a:ext>
              </a:extLst>
            </p:cNvPr>
            <p:cNvSpPr/>
            <p:nvPr/>
          </p:nvSpPr>
          <p:spPr>
            <a:xfrm>
              <a:off x="8171600" y="966387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2" name="椭圆 231">
              <a:extLst>
                <a:ext uri="{FF2B5EF4-FFF2-40B4-BE49-F238E27FC236}">
                  <a16:creationId xmlns:a16="http://schemas.microsoft.com/office/drawing/2014/main" id="{7CB96C93-B4C3-4B05-AD6A-1A0C86688031}"/>
                </a:ext>
              </a:extLst>
            </p:cNvPr>
            <p:cNvSpPr/>
            <p:nvPr/>
          </p:nvSpPr>
          <p:spPr>
            <a:xfrm>
              <a:off x="11362541" y="668487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3" name="椭圆 232">
              <a:extLst>
                <a:ext uri="{FF2B5EF4-FFF2-40B4-BE49-F238E27FC236}">
                  <a16:creationId xmlns:a16="http://schemas.microsoft.com/office/drawing/2014/main" id="{95A1CF4D-6C15-4EAE-B9CA-EF3EA0E063BD}"/>
                </a:ext>
              </a:extLst>
            </p:cNvPr>
            <p:cNvSpPr/>
            <p:nvPr/>
          </p:nvSpPr>
          <p:spPr>
            <a:xfrm>
              <a:off x="9754992" y="77726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4" name="椭圆 233">
              <a:extLst>
                <a:ext uri="{FF2B5EF4-FFF2-40B4-BE49-F238E27FC236}">
                  <a16:creationId xmlns:a16="http://schemas.microsoft.com/office/drawing/2014/main" id="{966BB6C3-3589-4976-A8D1-6BA49F427CC3}"/>
                </a:ext>
              </a:extLst>
            </p:cNvPr>
            <p:cNvSpPr/>
            <p:nvPr/>
          </p:nvSpPr>
          <p:spPr>
            <a:xfrm>
              <a:off x="10824595" y="714450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5" name="椭圆 234">
              <a:extLst>
                <a:ext uri="{FF2B5EF4-FFF2-40B4-BE49-F238E27FC236}">
                  <a16:creationId xmlns:a16="http://schemas.microsoft.com/office/drawing/2014/main" id="{E5789D2A-823B-494D-AC26-615DB5D1CE2F}"/>
                </a:ext>
              </a:extLst>
            </p:cNvPr>
            <p:cNvSpPr/>
            <p:nvPr/>
          </p:nvSpPr>
          <p:spPr>
            <a:xfrm>
              <a:off x="12416655" y="729485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6" name="椭圆 235">
              <a:extLst>
                <a:ext uri="{FF2B5EF4-FFF2-40B4-BE49-F238E27FC236}">
                  <a16:creationId xmlns:a16="http://schemas.microsoft.com/office/drawing/2014/main" id="{4F7D4F7D-58BD-4357-BE53-D14F61385A03}"/>
                </a:ext>
              </a:extLst>
            </p:cNvPr>
            <p:cNvSpPr/>
            <p:nvPr/>
          </p:nvSpPr>
          <p:spPr>
            <a:xfrm>
              <a:off x="8669413" y="887888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7" name="椭圆 236">
              <a:extLst>
                <a:ext uri="{FF2B5EF4-FFF2-40B4-BE49-F238E27FC236}">
                  <a16:creationId xmlns:a16="http://schemas.microsoft.com/office/drawing/2014/main" id="{9750F056-D90B-4EE1-B466-78AFA161BD95}"/>
                </a:ext>
              </a:extLst>
            </p:cNvPr>
            <p:cNvSpPr/>
            <p:nvPr/>
          </p:nvSpPr>
          <p:spPr>
            <a:xfrm>
              <a:off x="11571011" y="7615430"/>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8" name="椭圆 237">
              <a:extLst>
                <a:ext uri="{FF2B5EF4-FFF2-40B4-BE49-F238E27FC236}">
                  <a16:creationId xmlns:a16="http://schemas.microsoft.com/office/drawing/2014/main" id="{CA61845C-D5C5-4961-8601-80762CE7829C}"/>
                </a:ext>
              </a:extLst>
            </p:cNvPr>
            <p:cNvSpPr/>
            <p:nvPr/>
          </p:nvSpPr>
          <p:spPr>
            <a:xfrm>
              <a:off x="13029187" y="864667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39" name="椭圆 238">
              <a:extLst>
                <a:ext uri="{FF2B5EF4-FFF2-40B4-BE49-F238E27FC236}">
                  <a16:creationId xmlns:a16="http://schemas.microsoft.com/office/drawing/2014/main" id="{3FFBE754-520E-44A2-8019-492FDECB4B94}"/>
                </a:ext>
              </a:extLst>
            </p:cNvPr>
            <p:cNvSpPr/>
            <p:nvPr/>
          </p:nvSpPr>
          <p:spPr>
            <a:xfrm>
              <a:off x="9910435" y="852837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0" name="椭圆 239">
              <a:extLst>
                <a:ext uri="{FF2B5EF4-FFF2-40B4-BE49-F238E27FC236}">
                  <a16:creationId xmlns:a16="http://schemas.microsoft.com/office/drawing/2014/main" id="{C5C077B9-859B-46B7-AE64-AE3D4B979D2A}"/>
                </a:ext>
              </a:extLst>
            </p:cNvPr>
            <p:cNvSpPr/>
            <p:nvPr/>
          </p:nvSpPr>
          <p:spPr>
            <a:xfrm>
              <a:off x="10825965" y="825232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1" name="椭圆 240">
              <a:extLst>
                <a:ext uri="{FF2B5EF4-FFF2-40B4-BE49-F238E27FC236}">
                  <a16:creationId xmlns:a16="http://schemas.microsoft.com/office/drawing/2014/main" id="{19E774FD-91CD-4A92-A8EE-8A38AED914A6}"/>
                </a:ext>
              </a:extLst>
            </p:cNvPr>
            <p:cNvSpPr/>
            <p:nvPr/>
          </p:nvSpPr>
          <p:spPr>
            <a:xfrm>
              <a:off x="9271779" y="958305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2" name="椭圆 241">
              <a:extLst>
                <a:ext uri="{FF2B5EF4-FFF2-40B4-BE49-F238E27FC236}">
                  <a16:creationId xmlns:a16="http://schemas.microsoft.com/office/drawing/2014/main" id="{EC09EFA5-0A65-45D3-BDA6-1B2B24513039}"/>
                </a:ext>
              </a:extLst>
            </p:cNvPr>
            <p:cNvSpPr/>
            <p:nvPr/>
          </p:nvSpPr>
          <p:spPr>
            <a:xfrm>
              <a:off x="10039212" y="958065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3" name="椭圆 242">
              <a:extLst>
                <a:ext uri="{FF2B5EF4-FFF2-40B4-BE49-F238E27FC236}">
                  <a16:creationId xmlns:a16="http://schemas.microsoft.com/office/drawing/2014/main" id="{EBCDC2CF-6349-4846-8E0D-335EE4711281}"/>
                </a:ext>
              </a:extLst>
            </p:cNvPr>
            <p:cNvSpPr/>
            <p:nvPr/>
          </p:nvSpPr>
          <p:spPr>
            <a:xfrm>
              <a:off x="12870878" y="930134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4" name="椭圆 243">
              <a:extLst>
                <a:ext uri="{FF2B5EF4-FFF2-40B4-BE49-F238E27FC236}">
                  <a16:creationId xmlns:a16="http://schemas.microsoft.com/office/drawing/2014/main" id="{001DEBA5-8105-455F-A8E1-74235A727452}"/>
                </a:ext>
              </a:extLst>
            </p:cNvPr>
            <p:cNvSpPr/>
            <p:nvPr/>
          </p:nvSpPr>
          <p:spPr>
            <a:xfrm>
              <a:off x="11620095" y="91754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5" name="椭圆 244">
              <a:extLst>
                <a:ext uri="{FF2B5EF4-FFF2-40B4-BE49-F238E27FC236}">
                  <a16:creationId xmlns:a16="http://schemas.microsoft.com/office/drawing/2014/main" id="{946DA0A0-A814-4E39-85CC-7F0A106D0860}"/>
                </a:ext>
              </a:extLst>
            </p:cNvPr>
            <p:cNvSpPr/>
            <p:nvPr/>
          </p:nvSpPr>
          <p:spPr>
            <a:xfrm>
              <a:off x="12286817" y="933679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6" name="椭圆 245">
              <a:extLst>
                <a:ext uri="{FF2B5EF4-FFF2-40B4-BE49-F238E27FC236}">
                  <a16:creationId xmlns:a16="http://schemas.microsoft.com/office/drawing/2014/main" id="{50D2F9C8-0C69-43D2-9DC0-8DB74EADB753}"/>
                </a:ext>
              </a:extLst>
            </p:cNvPr>
            <p:cNvSpPr/>
            <p:nvPr/>
          </p:nvSpPr>
          <p:spPr>
            <a:xfrm>
              <a:off x="10695818" y="931864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7" name="椭圆 246">
              <a:extLst>
                <a:ext uri="{FF2B5EF4-FFF2-40B4-BE49-F238E27FC236}">
                  <a16:creationId xmlns:a16="http://schemas.microsoft.com/office/drawing/2014/main" id="{D7783C89-FA4B-4017-B00D-EB31FE15A283}"/>
                </a:ext>
              </a:extLst>
            </p:cNvPr>
            <p:cNvSpPr/>
            <p:nvPr/>
          </p:nvSpPr>
          <p:spPr>
            <a:xfrm>
              <a:off x="12208669" y="821770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8" name="椭圆 247">
              <a:extLst>
                <a:ext uri="{FF2B5EF4-FFF2-40B4-BE49-F238E27FC236}">
                  <a16:creationId xmlns:a16="http://schemas.microsoft.com/office/drawing/2014/main" id="{2F3E6148-A5C8-4E73-B6B9-19A682755F2F}"/>
                </a:ext>
              </a:extLst>
            </p:cNvPr>
            <p:cNvSpPr/>
            <p:nvPr/>
          </p:nvSpPr>
          <p:spPr>
            <a:xfrm>
              <a:off x="13443738" y="745480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49" name="椭圆 248">
              <a:extLst>
                <a:ext uri="{FF2B5EF4-FFF2-40B4-BE49-F238E27FC236}">
                  <a16:creationId xmlns:a16="http://schemas.microsoft.com/office/drawing/2014/main" id="{B9BAE873-8977-42BD-8641-A09C12DDD348}"/>
                </a:ext>
              </a:extLst>
            </p:cNvPr>
            <p:cNvSpPr/>
            <p:nvPr/>
          </p:nvSpPr>
          <p:spPr>
            <a:xfrm>
              <a:off x="13181544" y="649513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250" name="直接箭头连接符 249">
              <a:extLst>
                <a:ext uri="{FF2B5EF4-FFF2-40B4-BE49-F238E27FC236}">
                  <a16:creationId xmlns:a16="http://schemas.microsoft.com/office/drawing/2014/main" id="{28BBA7BE-0947-4957-B3C3-C4FA56AAA86A}"/>
                </a:ext>
              </a:extLst>
            </p:cNvPr>
            <p:cNvCxnSpPr>
              <a:cxnSpLocks/>
              <a:stCxn id="251" idx="2"/>
              <a:endCxn id="222" idx="7"/>
            </p:cNvCxnSpPr>
            <p:nvPr/>
          </p:nvCxnSpPr>
          <p:spPr>
            <a:xfrm flipH="1">
              <a:off x="10157500" y="5664188"/>
              <a:ext cx="1127534" cy="568622"/>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51" name="五角星 98">
              <a:extLst>
                <a:ext uri="{FF2B5EF4-FFF2-40B4-BE49-F238E27FC236}">
                  <a16:creationId xmlns:a16="http://schemas.microsoft.com/office/drawing/2014/main" id="{17B6158D-68A7-4A1A-81DA-95DF294E30AC}"/>
                </a:ext>
              </a:extLst>
            </p:cNvPr>
            <p:cNvSpPr/>
            <p:nvPr/>
          </p:nvSpPr>
          <p:spPr>
            <a:xfrm>
              <a:off x="11212820" y="5323751"/>
              <a:ext cx="378112" cy="340437"/>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252" name="直接箭头连接符 251">
              <a:extLst>
                <a:ext uri="{FF2B5EF4-FFF2-40B4-BE49-F238E27FC236}">
                  <a16:creationId xmlns:a16="http://schemas.microsoft.com/office/drawing/2014/main" id="{EB391310-868E-4593-BD4C-C77ED0829B62}"/>
                </a:ext>
              </a:extLst>
            </p:cNvPr>
            <p:cNvCxnSpPr>
              <a:cxnSpLocks/>
              <a:stCxn id="222" idx="3"/>
              <a:endCxn id="223" idx="6"/>
            </p:cNvCxnSpPr>
            <p:nvPr/>
          </p:nvCxnSpPr>
          <p:spPr>
            <a:xfrm flipH="1">
              <a:off x="9231475" y="6419770"/>
              <a:ext cx="743907" cy="3774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3" name="直接箭头连接符 252">
              <a:extLst>
                <a:ext uri="{FF2B5EF4-FFF2-40B4-BE49-F238E27FC236}">
                  <a16:creationId xmlns:a16="http://schemas.microsoft.com/office/drawing/2014/main" id="{8BE5CD32-2CF2-42BE-84D8-A5081F29E9B8}"/>
                </a:ext>
              </a:extLst>
            </p:cNvPr>
            <p:cNvCxnSpPr>
              <a:cxnSpLocks/>
              <a:stCxn id="223" idx="3"/>
              <a:endCxn id="221" idx="6"/>
            </p:cNvCxnSpPr>
            <p:nvPr/>
          </p:nvCxnSpPr>
          <p:spPr>
            <a:xfrm flipH="1">
              <a:off x="8109096" y="6890697"/>
              <a:ext cx="902543" cy="680968"/>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4" name="直接箭头连接符 253">
              <a:extLst>
                <a:ext uri="{FF2B5EF4-FFF2-40B4-BE49-F238E27FC236}">
                  <a16:creationId xmlns:a16="http://schemas.microsoft.com/office/drawing/2014/main" id="{4444330D-5997-42A9-97C3-74270F4D29FD}"/>
                </a:ext>
              </a:extLst>
            </p:cNvPr>
            <p:cNvCxnSpPr>
              <a:cxnSpLocks/>
              <a:stCxn id="221" idx="3"/>
              <a:endCxn id="224" idx="6"/>
            </p:cNvCxnSpPr>
            <p:nvPr/>
          </p:nvCxnSpPr>
          <p:spPr>
            <a:xfrm flipH="1">
              <a:off x="7487815" y="7665145"/>
              <a:ext cx="401446" cy="5383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5" name="直接箭头连接符 254">
              <a:extLst>
                <a:ext uri="{FF2B5EF4-FFF2-40B4-BE49-F238E27FC236}">
                  <a16:creationId xmlns:a16="http://schemas.microsoft.com/office/drawing/2014/main" id="{7ADDB8E4-7268-4A6F-934F-CD4A0008077E}"/>
                </a:ext>
              </a:extLst>
            </p:cNvPr>
            <p:cNvCxnSpPr>
              <a:cxnSpLocks/>
              <a:stCxn id="224" idx="3"/>
              <a:endCxn id="220" idx="7"/>
            </p:cNvCxnSpPr>
            <p:nvPr/>
          </p:nvCxnSpPr>
          <p:spPr>
            <a:xfrm flipH="1">
              <a:off x="6843200" y="8296972"/>
              <a:ext cx="424779" cy="442539"/>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6" name="直接箭头连接符 255">
              <a:extLst>
                <a:ext uri="{FF2B5EF4-FFF2-40B4-BE49-F238E27FC236}">
                  <a16:creationId xmlns:a16="http://schemas.microsoft.com/office/drawing/2014/main" id="{40889DE4-4662-4826-9BA7-F640EBAE3225}"/>
                </a:ext>
              </a:extLst>
            </p:cNvPr>
            <p:cNvCxnSpPr>
              <a:cxnSpLocks/>
              <a:stCxn id="220" idx="3"/>
              <a:endCxn id="219" idx="7"/>
            </p:cNvCxnSpPr>
            <p:nvPr/>
          </p:nvCxnSpPr>
          <p:spPr>
            <a:xfrm flipH="1">
              <a:off x="6193149" y="8926472"/>
              <a:ext cx="467933" cy="631254"/>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7" name="直接箭头连接符 256">
              <a:extLst>
                <a:ext uri="{FF2B5EF4-FFF2-40B4-BE49-F238E27FC236}">
                  <a16:creationId xmlns:a16="http://schemas.microsoft.com/office/drawing/2014/main" id="{A0D1B20C-F9EE-4396-8A63-70ABDC417018}"/>
                </a:ext>
              </a:extLst>
            </p:cNvPr>
            <p:cNvCxnSpPr>
              <a:cxnSpLocks/>
              <a:stCxn id="219" idx="3"/>
              <a:endCxn id="197" idx="5"/>
            </p:cNvCxnSpPr>
            <p:nvPr/>
          </p:nvCxnSpPr>
          <p:spPr>
            <a:xfrm flipH="1">
              <a:off x="5267264" y="9744687"/>
              <a:ext cx="743768" cy="170924"/>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58" name="文本框 257">
              <a:extLst>
                <a:ext uri="{FF2B5EF4-FFF2-40B4-BE49-F238E27FC236}">
                  <a16:creationId xmlns:a16="http://schemas.microsoft.com/office/drawing/2014/main" id="{04EA451C-D90A-41FC-A002-DD3EC3F96DB9}"/>
                </a:ext>
              </a:extLst>
            </p:cNvPr>
            <p:cNvSpPr txBox="1"/>
            <p:nvPr/>
          </p:nvSpPr>
          <p:spPr>
            <a:xfrm>
              <a:off x="10061623" y="512445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Source</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59" name="文本框 258">
              <a:extLst>
                <a:ext uri="{FF2B5EF4-FFF2-40B4-BE49-F238E27FC236}">
                  <a16:creationId xmlns:a16="http://schemas.microsoft.com/office/drawing/2014/main" id="{BD3945D5-2B09-4DA6-94C5-BA8CB1D509DE}"/>
                </a:ext>
              </a:extLst>
            </p:cNvPr>
            <p:cNvSpPr txBox="1"/>
            <p:nvPr/>
          </p:nvSpPr>
          <p:spPr>
            <a:xfrm>
              <a:off x="4773704" y="9308723"/>
              <a:ext cx="93060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Sink</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60" name="文本框 259">
              <a:extLst>
                <a:ext uri="{FF2B5EF4-FFF2-40B4-BE49-F238E27FC236}">
                  <a16:creationId xmlns:a16="http://schemas.microsoft.com/office/drawing/2014/main" id="{AD93804D-FE1D-4A38-8ACD-91A61D02781A}"/>
                </a:ext>
              </a:extLst>
            </p:cNvPr>
            <p:cNvSpPr txBox="1"/>
            <p:nvPr/>
          </p:nvSpPr>
          <p:spPr>
            <a:xfrm>
              <a:off x="9998813" y="6358121"/>
              <a:ext cx="500083"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U</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61" name="文本框 260">
              <a:extLst>
                <a:ext uri="{FF2B5EF4-FFF2-40B4-BE49-F238E27FC236}">
                  <a16:creationId xmlns:a16="http://schemas.microsoft.com/office/drawing/2014/main" id="{1070FB18-3B0C-4B69-BAF6-76DB7CE79FF1}"/>
                </a:ext>
              </a:extLst>
            </p:cNvPr>
            <p:cNvSpPr txBox="1"/>
            <p:nvPr/>
          </p:nvSpPr>
          <p:spPr>
            <a:xfrm>
              <a:off x="9007626" y="6811237"/>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V</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62" name="文本框 261">
              <a:extLst>
                <a:ext uri="{FF2B5EF4-FFF2-40B4-BE49-F238E27FC236}">
                  <a16:creationId xmlns:a16="http://schemas.microsoft.com/office/drawing/2014/main" id="{C7C5995D-5772-4775-9643-537AAD0F97FA}"/>
                </a:ext>
              </a:extLst>
            </p:cNvPr>
            <p:cNvSpPr txBox="1"/>
            <p:nvPr/>
          </p:nvSpPr>
          <p:spPr>
            <a:xfrm>
              <a:off x="8013890" y="745994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W</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63" name="文本框 262">
              <a:extLst>
                <a:ext uri="{FF2B5EF4-FFF2-40B4-BE49-F238E27FC236}">
                  <a16:creationId xmlns:a16="http://schemas.microsoft.com/office/drawing/2014/main" id="{B168411A-C286-4633-8460-C2499DA6AC5F}"/>
                </a:ext>
              </a:extLst>
            </p:cNvPr>
            <p:cNvSpPr txBox="1"/>
            <p:nvPr/>
          </p:nvSpPr>
          <p:spPr>
            <a:xfrm>
              <a:off x="7363185" y="8084276"/>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X</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64" name="文本框 263">
              <a:extLst>
                <a:ext uri="{FF2B5EF4-FFF2-40B4-BE49-F238E27FC236}">
                  <a16:creationId xmlns:a16="http://schemas.microsoft.com/office/drawing/2014/main" id="{C076E4C7-C719-4CC3-A556-ABE1B2F8A3AD}"/>
                </a:ext>
              </a:extLst>
            </p:cNvPr>
            <p:cNvSpPr txBox="1"/>
            <p:nvPr/>
          </p:nvSpPr>
          <p:spPr>
            <a:xfrm>
              <a:off x="6659181" y="884161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Y</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65" name="文本框 264">
              <a:extLst>
                <a:ext uri="{FF2B5EF4-FFF2-40B4-BE49-F238E27FC236}">
                  <a16:creationId xmlns:a16="http://schemas.microsoft.com/office/drawing/2014/main" id="{4BCB71E7-2C4C-4BBF-B53D-037FAD564C83}"/>
                </a:ext>
              </a:extLst>
            </p:cNvPr>
            <p:cNvSpPr txBox="1"/>
            <p:nvPr/>
          </p:nvSpPr>
          <p:spPr>
            <a:xfrm>
              <a:off x="6161648" y="9684085"/>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Z</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66" name="文本框 265">
              <a:extLst>
                <a:ext uri="{FF2B5EF4-FFF2-40B4-BE49-F238E27FC236}">
                  <a16:creationId xmlns:a16="http://schemas.microsoft.com/office/drawing/2014/main" id="{84CCDC48-0A85-4B27-945E-81FE3EE55E84}"/>
                </a:ext>
              </a:extLst>
            </p:cNvPr>
            <p:cNvSpPr txBox="1"/>
            <p:nvPr/>
          </p:nvSpPr>
          <p:spPr>
            <a:xfrm>
              <a:off x="8845353" y="8801989"/>
              <a:ext cx="4473592" cy="523220"/>
            </a:xfrm>
            <a:prstGeom prst="rect">
              <a:avLst/>
            </a:prstGeom>
            <a:noFill/>
          </p:spPr>
          <p:txBody>
            <a:bodyPr wrap="square">
              <a:spAutoFit/>
            </a:bodyPr>
            <a:lstStyle/>
            <a:p>
              <a:r>
                <a:rPr lang="pl-PL" altLang="zh-CN" sz="2800" dirty="0">
                  <a:solidFill>
                    <a:srgbClr val="FF0000"/>
                  </a:solidFill>
                  <a:latin typeface="Arial" panose="020B0604020202020204" pitchFamily="34" charset="0"/>
                  <a:cs typeface="Arial" panose="020B0604020202020204" pitchFamily="34" charset="0"/>
                </a:rPr>
                <a:t>&lt; source, U, V, W, X, Y, Z &gt;</a:t>
              </a:r>
              <a:endParaRPr lang="zh-CN" altLang="en-US" sz="28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339548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The Fixed Path Routing</a:t>
            </a:r>
            <a:endParaRPr sz="6600" b="1" dirty="0">
              <a:solidFill>
                <a:schemeClr val="bg1"/>
              </a:solidFill>
              <a:latin typeface="Arial" panose="020B0604020202020204" pitchFamily="34" charset="0"/>
              <a:cs typeface="Arial" panose="020B0604020202020204" pitchFamily="34" charset="0"/>
            </a:endParaRPr>
          </a:p>
        </p:txBody>
      </p:sp>
      <p:sp>
        <p:nvSpPr>
          <p:cNvPr id="121" name="object 10">
            <a:extLst>
              <a:ext uri="{FF2B5EF4-FFF2-40B4-BE49-F238E27FC236}">
                <a16:creationId xmlns:a16="http://schemas.microsoft.com/office/drawing/2014/main" id="{7BF9E111-BC73-4CC1-BA63-EE77931F196D}"/>
              </a:ext>
            </a:extLst>
          </p:cNvPr>
          <p:cNvSpPr txBox="1"/>
          <p:nvPr/>
        </p:nvSpPr>
        <p:spPr>
          <a:xfrm>
            <a:off x="796015" y="2165151"/>
            <a:ext cx="17976729" cy="637290"/>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C</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hoosing the former L-hop from the source’s shortest path as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the first fixed path</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p>
        </p:txBody>
      </p:sp>
      <p:sp>
        <p:nvSpPr>
          <p:cNvPr id="122" name="object 10">
            <a:extLst>
              <a:ext uri="{FF2B5EF4-FFF2-40B4-BE49-F238E27FC236}">
                <a16:creationId xmlns:a16="http://schemas.microsoft.com/office/drawing/2014/main" id="{F671812B-CF83-4973-B686-71F75C47E381}"/>
              </a:ext>
            </a:extLst>
          </p:cNvPr>
          <p:cNvSpPr txBox="1"/>
          <p:nvPr/>
        </p:nvSpPr>
        <p:spPr>
          <a:xfrm>
            <a:off x="11029572" y="10291887"/>
            <a:ext cx="8242678" cy="637290"/>
          </a:xfrm>
          <a:prstGeom prst="rect">
            <a:avLst/>
          </a:prstGeom>
        </p:spPr>
        <p:txBody>
          <a:bodyPr vert="horz" wrap="square" lIns="0" tIns="12700" rIns="0" bIns="0" rtlCol="0">
            <a:spAutoFit/>
          </a:bodyPr>
          <a:lstStyle/>
          <a:p>
            <a:pPr marL="12065">
              <a:lnSpc>
                <a:spcPct val="125000"/>
              </a:lnSpc>
              <a:spcBef>
                <a:spcPts val="2490"/>
              </a:spcBef>
              <a:tabLst>
                <a:tab pos="527685" algn="l"/>
                <a:tab pos="528320" algn="l"/>
              </a:tabLst>
            </a:pP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L = 3    &gt;&gt;&gt;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U, V, W &gt;</a:t>
            </a:r>
          </a:p>
        </p:txBody>
      </p:sp>
      <p:grpSp>
        <p:nvGrpSpPr>
          <p:cNvPr id="84" name="组合 83">
            <a:extLst>
              <a:ext uri="{FF2B5EF4-FFF2-40B4-BE49-F238E27FC236}">
                <a16:creationId xmlns:a16="http://schemas.microsoft.com/office/drawing/2014/main" id="{E5091859-C006-4E6C-A333-1F29B688BBE8}"/>
              </a:ext>
            </a:extLst>
          </p:cNvPr>
          <p:cNvGrpSpPr/>
          <p:nvPr/>
        </p:nvGrpSpPr>
        <p:grpSpPr>
          <a:xfrm>
            <a:off x="4260850" y="5124450"/>
            <a:ext cx="10012270" cy="5184000"/>
            <a:chOff x="4260850" y="5124450"/>
            <a:chExt cx="10012270" cy="5184000"/>
          </a:xfrm>
        </p:grpSpPr>
        <p:sp>
          <p:nvSpPr>
            <p:cNvPr id="85" name="椭圆 84">
              <a:extLst>
                <a:ext uri="{FF2B5EF4-FFF2-40B4-BE49-F238E27FC236}">
                  <a16:creationId xmlns:a16="http://schemas.microsoft.com/office/drawing/2014/main" id="{AF281EE0-9AB2-4745-BF13-A1BECFDDD885}"/>
                </a:ext>
              </a:extLst>
            </p:cNvPr>
            <p:cNvSpPr/>
            <p:nvPr/>
          </p:nvSpPr>
          <p:spPr>
            <a:xfrm>
              <a:off x="4928710" y="586974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6" name="等腰三角形 85">
              <a:extLst>
                <a:ext uri="{FF2B5EF4-FFF2-40B4-BE49-F238E27FC236}">
                  <a16:creationId xmlns:a16="http://schemas.microsoft.com/office/drawing/2014/main" id="{34391588-4C36-4EB1-9F26-7669990E4A83}"/>
                </a:ext>
              </a:extLst>
            </p:cNvPr>
            <p:cNvSpPr/>
            <p:nvPr/>
          </p:nvSpPr>
          <p:spPr>
            <a:xfrm>
              <a:off x="5024265" y="9777244"/>
              <a:ext cx="323998" cy="27673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a:extLst>
                <a:ext uri="{FF2B5EF4-FFF2-40B4-BE49-F238E27FC236}">
                  <a16:creationId xmlns:a16="http://schemas.microsoft.com/office/drawing/2014/main" id="{15250591-1A27-4A84-9453-31F5F49604BA}"/>
                </a:ext>
              </a:extLst>
            </p:cNvPr>
            <p:cNvSpPr/>
            <p:nvPr/>
          </p:nvSpPr>
          <p:spPr>
            <a:xfrm>
              <a:off x="4260850" y="5129964"/>
              <a:ext cx="10012270" cy="5178486"/>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5CAFA1B3-C137-420E-A9A5-820499FEDB43}"/>
                </a:ext>
              </a:extLst>
            </p:cNvPr>
            <p:cNvSpPr/>
            <p:nvPr/>
          </p:nvSpPr>
          <p:spPr>
            <a:xfrm>
              <a:off x="5220856" y="697051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9" name="椭圆 88">
              <a:extLst>
                <a:ext uri="{FF2B5EF4-FFF2-40B4-BE49-F238E27FC236}">
                  <a16:creationId xmlns:a16="http://schemas.microsoft.com/office/drawing/2014/main" id="{A91FEAF5-9194-4A5B-A1A9-C27520B39798}"/>
                </a:ext>
              </a:extLst>
            </p:cNvPr>
            <p:cNvSpPr/>
            <p:nvPr/>
          </p:nvSpPr>
          <p:spPr>
            <a:xfrm>
              <a:off x="7593988" y="655267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6904DDD0-AC4F-434E-8CC3-E985934C6C0E}"/>
                </a:ext>
              </a:extLst>
            </p:cNvPr>
            <p:cNvSpPr/>
            <p:nvPr/>
          </p:nvSpPr>
          <p:spPr>
            <a:xfrm>
              <a:off x="4517719"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E573E3EC-95D5-4199-8289-BA40708BDE78}"/>
                </a:ext>
              </a:extLst>
            </p:cNvPr>
            <p:cNvSpPr/>
            <p:nvPr/>
          </p:nvSpPr>
          <p:spPr>
            <a:xfrm>
              <a:off x="4473880" y="62262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A142AB08-74B4-4CB6-90A6-C408B74015E9}"/>
                </a:ext>
              </a:extLst>
            </p:cNvPr>
            <p:cNvSpPr/>
            <p:nvPr/>
          </p:nvSpPr>
          <p:spPr>
            <a:xfrm>
              <a:off x="6467187" y="62262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35DC8E7B-D9A6-4614-A1B6-F90DE26D9774}"/>
                </a:ext>
              </a:extLst>
            </p:cNvPr>
            <p:cNvSpPr/>
            <p:nvPr/>
          </p:nvSpPr>
          <p:spPr>
            <a:xfrm>
              <a:off x="6467187" y="529935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2B8BC4E7-3A5E-440F-AD7B-4E873F185D43}"/>
                </a:ext>
              </a:extLst>
            </p:cNvPr>
            <p:cNvSpPr/>
            <p:nvPr/>
          </p:nvSpPr>
          <p:spPr>
            <a:xfrm>
              <a:off x="5718498" y="587214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67927DE8-DB73-4D36-AEC3-4178FFAA5539}"/>
                </a:ext>
              </a:extLst>
            </p:cNvPr>
            <p:cNvSpPr/>
            <p:nvPr/>
          </p:nvSpPr>
          <p:spPr>
            <a:xfrm>
              <a:off x="4602658" y="760926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68E59336-C608-4655-B21D-BBABEB946A50}"/>
                </a:ext>
              </a:extLst>
            </p:cNvPr>
            <p:cNvSpPr/>
            <p:nvPr/>
          </p:nvSpPr>
          <p:spPr>
            <a:xfrm>
              <a:off x="4473880" y="858023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FEA47C51-1D52-4E8E-9F03-04010ADDA73F}"/>
                </a:ext>
              </a:extLst>
            </p:cNvPr>
            <p:cNvSpPr/>
            <p:nvPr/>
          </p:nvSpPr>
          <p:spPr>
            <a:xfrm>
              <a:off x="5718498" y="79209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542FA37D-4CAB-4473-A03B-B07C38B8E5EA}"/>
                </a:ext>
              </a:extLst>
            </p:cNvPr>
            <p:cNvSpPr/>
            <p:nvPr/>
          </p:nvSpPr>
          <p:spPr>
            <a:xfrm>
              <a:off x="7559053"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A70BC405-283E-474B-8002-3D5CC3DA3C94}"/>
                </a:ext>
              </a:extLst>
            </p:cNvPr>
            <p:cNvSpPr/>
            <p:nvPr/>
          </p:nvSpPr>
          <p:spPr>
            <a:xfrm>
              <a:off x="6467187" y="715320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E6115628-665A-4B09-8036-98957A71D7DD}"/>
                </a:ext>
              </a:extLst>
            </p:cNvPr>
            <p:cNvSpPr/>
            <p:nvPr/>
          </p:nvSpPr>
          <p:spPr>
            <a:xfrm>
              <a:off x="4484840" y="965120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E8E6A91B-BE53-4CBA-BEE0-18B3B641C95D}"/>
                </a:ext>
              </a:extLst>
            </p:cNvPr>
            <p:cNvSpPr/>
            <p:nvPr/>
          </p:nvSpPr>
          <p:spPr>
            <a:xfrm>
              <a:off x="8006193" y="592968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E4D4AD5B-6553-4AC2-BECB-DAB8B1BDB8E8}"/>
                </a:ext>
              </a:extLst>
            </p:cNvPr>
            <p:cNvSpPr/>
            <p:nvPr/>
          </p:nvSpPr>
          <p:spPr>
            <a:xfrm>
              <a:off x="12859600" y="555876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FD00116-1466-4581-A61B-C628DAAFD22E}"/>
                </a:ext>
              </a:extLst>
            </p:cNvPr>
            <p:cNvSpPr/>
            <p:nvPr/>
          </p:nvSpPr>
          <p:spPr>
            <a:xfrm>
              <a:off x="10084040" y="529675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6" name="椭圆 115">
              <a:extLst>
                <a:ext uri="{FF2B5EF4-FFF2-40B4-BE49-F238E27FC236}">
                  <a16:creationId xmlns:a16="http://schemas.microsoft.com/office/drawing/2014/main" id="{B4548BFE-F1DE-4E1D-A146-8D3D76F8B95A}"/>
                </a:ext>
              </a:extLst>
            </p:cNvPr>
            <p:cNvSpPr/>
            <p:nvPr/>
          </p:nvSpPr>
          <p:spPr>
            <a:xfrm>
              <a:off x="9138207"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792EB59B-7E35-43A4-A023-D14C9716004B}"/>
                </a:ext>
              </a:extLst>
            </p:cNvPr>
            <p:cNvSpPr/>
            <p:nvPr/>
          </p:nvSpPr>
          <p:spPr>
            <a:xfrm>
              <a:off x="5686304" y="885028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2DC0AA47-7F2E-4FC2-B48C-BE2C060781C4}"/>
                </a:ext>
              </a:extLst>
            </p:cNvPr>
            <p:cNvSpPr/>
            <p:nvPr/>
          </p:nvSpPr>
          <p:spPr>
            <a:xfrm>
              <a:off x="8839664" y="58974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1E390AE-9F97-4F69-9D6D-2E0C775F2978}"/>
                </a:ext>
              </a:extLst>
            </p:cNvPr>
            <p:cNvSpPr/>
            <p:nvPr/>
          </p:nvSpPr>
          <p:spPr>
            <a:xfrm>
              <a:off x="13795158" y="529682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56E81ADF-C2DC-4FED-8659-DA66F3E6620B}"/>
                </a:ext>
              </a:extLst>
            </p:cNvPr>
            <p:cNvSpPr/>
            <p:nvPr/>
          </p:nvSpPr>
          <p:spPr>
            <a:xfrm>
              <a:off x="5973313" y="951900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D860259D-DB23-44A2-9DA6-A580DB50D563}"/>
                </a:ext>
              </a:extLst>
            </p:cNvPr>
            <p:cNvSpPr/>
            <p:nvPr/>
          </p:nvSpPr>
          <p:spPr>
            <a:xfrm>
              <a:off x="6623364" y="87007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996F4C1D-48CF-4255-A6AF-D4EA855FAC3D}"/>
                </a:ext>
              </a:extLst>
            </p:cNvPr>
            <p:cNvSpPr/>
            <p:nvPr/>
          </p:nvSpPr>
          <p:spPr>
            <a:xfrm>
              <a:off x="7851542" y="743946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6" name="椭圆 125">
              <a:extLst>
                <a:ext uri="{FF2B5EF4-FFF2-40B4-BE49-F238E27FC236}">
                  <a16:creationId xmlns:a16="http://schemas.microsoft.com/office/drawing/2014/main" id="{A43C8F19-62FC-4233-A416-AC54E6C1FCEA}"/>
                </a:ext>
              </a:extLst>
            </p:cNvPr>
            <p:cNvSpPr/>
            <p:nvPr/>
          </p:nvSpPr>
          <p:spPr>
            <a:xfrm>
              <a:off x="9937664" y="619408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7" name="椭圆 126">
              <a:extLst>
                <a:ext uri="{FF2B5EF4-FFF2-40B4-BE49-F238E27FC236}">
                  <a16:creationId xmlns:a16="http://schemas.microsoft.com/office/drawing/2014/main" id="{5B2D5A10-549D-4C9B-BE05-325BA6D058DB}"/>
                </a:ext>
              </a:extLst>
            </p:cNvPr>
            <p:cNvSpPr/>
            <p:nvPr/>
          </p:nvSpPr>
          <p:spPr>
            <a:xfrm>
              <a:off x="8973921" y="666501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8" name="椭圆 127">
              <a:extLst>
                <a:ext uri="{FF2B5EF4-FFF2-40B4-BE49-F238E27FC236}">
                  <a16:creationId xmlns:a16="http://schemas.microsoft.com/office/drawing/2014/main" id="{146AA353-BCE7-4E0E-823F-8798FA89157D}"/>
                </a:ext>
              </a:extLst>
            </p:cNvPr>
            <p:cNvSpPr/>
            <p:nvPr/>
          </p:nvSpPr>
          <p:spPr>
            <a:xfrm>
              <a:off x="7230260" y="80712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9" name="椭圆 128">
              <a:extLst>
                <a:ext uri="{FF2B5EF4-FFF2-40B4-BE49-F238E27FC236}">
                  <a16:creationId xmlns:a16="http://schemas.microsoft.com/office/drawing/2014/main" id="{C805FCF9-C3CD-4078-BA5E-541B7054BF79}"/>
                </a:ext>
              </a:extLst>
            </p:cNvPr>
            <p:cNvSpPr/>
            <p:nvPr/>
          </p:nvSpPr>
          <p:spPr>
            <a:xfrm>
              <a:off x="8945153" y="79209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0" name="椭圆 129">
              <a:extLst>
                <a:ext uri="{FF2B5EF4-FFF2-40B4-BE49-F238E27FC236}">
                  <a16:creationId xmlns:a16="http://schemas.microsoft.com/office/drawing/2014/main" id="{C307714C-41CA-4A1A-92AB-A9B3785275DF}"/>
                </a:ext>
              </a:extLst>
            </p:cNvPr>
            <p:cNvSpPr/>
            <p:nvPr/>
          </p:nvSpPr>
          <p:spPr>
            <a:xfrm>
              <a:off x="8134971" y="790483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1" name="椭圆 130">
              <a:extLst>
                <a:ext uri="{FF2B5EF4-FFF2-40B4-BE49-F238E27FC236}">
                  <a16:creationId xmlns:a16="http://schemas.microsoft.com/office/drawing/2014/main" id="{3E834477-0081-4B64-B5D7-38B4348E68F0}"/>
                </a:ext>
              </a:extLst>
            </p:cNvPr>
            <p:cNvSpPr/>
            <p:nvPr/>
          </p:nvSpPr>
          <p:spPr>
            <a:xfrm>
              <a:off x="9937664" y="695921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2" name="椭圆 131">
              <a:extLst>
                <a:ext uri="{FF2B5EF4-FFF2-40B4-BE49-F238E27FC236}">
                  <a16:creationId xmlns:a16="http://schemas.microsoft.com/office/drawing/2014/main" id="{4403CEE5-6FB4-42EB-8B25-0466FBA5E7D3}"/>
                </a:ext>
              </a:extLst>
            </p:cNvPr>
            <p:cNvSpPr/>
            <p:nvPr/>
          </p:nvSpPr>
          <p:spPr>
            <a:xfrm>
              <a:off x="12067032" y="620573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3" name="椭圆 132">
              <a:extLst>
                <a:ext uri="{FF2B5EF4-FFF2-40B4-BE49-F238E27FC236}">
                  <a16:creationId xmlns:a16="http://schemas.microsoft.com/office/drawing/2014/main" id="{FB46EE0F-BAE3-41AC-AB1A-E4C8DEB5DB7E}"/>
                </a:ext>
              </a:extLst>
            </p:cNvPr>
            <p:cNvSpPr/>
            <p:nvPr/>
          </p:nvSpPr>
          <p:spPr>
            <a:xfrm>
              <a:off x="7230260" y="956866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4" name="椭圆 133">
              <a:extLst>
                <a:ext uri="{FF2B5EF4-FFF2-40B4-BE49-F238E27FC236}">
                  <a16:creationId xmlns:a16="http://schemas.microsoft.com/office/drawing/2014/main" id="{770A8A27-D240-40F0-AB84-255DD9E8547B}"/>
                </a:ext>
              </a:extLst>
            </p:cNvPr>
            <p:cNvSpPr/>
            <p:nvPr/>
          </p:nvSpPr>
          <p:spPr>
            <a:xfrm>
              <a:off x="7784943" y="886217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5" name="椭圆 134">
              <a:extLst>
                <a:ext uri="{FF2B5EF4-FFF2-40B4-BE49-F238E27FC236}">
                  <a16:creationId xmlns:a16="http://schemas.microsoft.com/office/drawing/2014/main" id="{27FC08C1-54B2-44BC-9871-D1869E5D09E6}"/>
                </a:ext>
              </a:extLst>
            </p:cNvPr>
            <p:cNvSpPr/>
            <p:nvPr/>
          </p:nvSpPr>
          <p:spPr>
            <a:xfrm>
              <a:off x="8171600" y="966387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6" name="椭圆 135">
              <a:extLst>
                <a:ext uri="{FF2B5EF4-FFF2-40B4-BE49-F238E27FC236}">
                  <a16:creationId xmlns:a16="http://schemas.microsoft.com/office/drawing/2014/main" id="{4E1B3F2B-7978-465D-82AD-5A80B451B50D}"/>
                </a:ext>
              </a:extLst>
            </p:cNvPr>
            <p:cNvSpPr/>
            <p:nvPr/>
          </p:nvSpPr>
          <p:spPr>
            <a:xfrm>
              <a:off x="11362541" y="668487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7" name="椭圆 136">
              <a:extLst>
                <a:ext uri="{FF2B5EF4-FFF2-40B4-BE49-F238E27FC236}">
                  <a16:creationId xmlns:a16="http://schemas.microsoft.com/office/drawing/2014/main" id="{756E4D0E-6058-4792-B7CE-EAD668F349F8}"/>
                </a:ext>
              </a:extLst>
            </p:cNvPr>
            <p:cNvSpPr/>
            <p:nvPr/>
          </p:nvSpPr>
          <p:spPr>
            <a:xfrm>
              <a:off x="9754992" y="77726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8" name="椭圆 137">
              <a:extLst>
                <a:ext uri="{FF2B5EF4-FFF2-40B4-BE49-F238E27FC236}">
                  <a16:creationId xmlns:a16="http://schemas.microsoft.com/office/drawing/2014/main" id="{0FCB76E6-38EB-4C3E-BB1F-AF41E0C256AF}"/>
                </a:ext>
              </a:extLst>
            </p:cNvPr>
            <p:cNvSpPr/>
            <p:nvPr/>
          </p:nvSpPr>
          <p:spPr>
            <a:xfrm>
              <a:off x="10824595" y="714450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9" name="椭圆 138">
              <a:extLst>
                <a:ext uri="{FF2B5EF4-FFF2-40B4-BE49-F238E27FC236}">
                  <a16:creationId xmlns:a16="http://schemas.microsoft.com/office/drawing/2014/main" id="{5A673E77-ED2E-4D80-938B-CFEDB9576D16}"/>
                </a:ext>
              </a:extLst>
            </p:cNvPr>
            <p:cNvSpPr/>
            <p:nvPr/>
          </p:nvSpPr>
          <p:spPr>
            <a:xfrm>
              <a:off x="12416655" y="729485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0" name="椭圆 139">
              <a:extLst>
                <a:ext uri="{FF2B5EF4-FFF2-40B4-BE49-F238E27FC236}">
                  <a16:creationId xmlns:a16="http://schemas.microsoft.com/office/drawing/2014/main" id="{8773BADE-4725-41FC-B7E9-40C816D61AD7}"/>
                </a:ext>
              </a:extLst>
            </p:cNvPr>
            <p:cNvSpPr/>
            <p:nvPr/>
          </p:nvSpPr>
          <p:spPr>
            <a:xfrm>
              <a:off x="8669413" y="887888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1" name="椭圆 140">
              <a:extLst>
                <a:ext uri="{FF2B5EF4-FFF2-40B4-BE49-F238E27FC236}">
                  <a16:creationId xmlns:a16="http://schemas.microsoft.com/office/drawing/2014/main" id="{743D9149-7950-4AE6-BDD6-2EFCD84F0C1F}"/>
                </a:ext>
              </a:extLst>
            </p:cNvPr>
            <p:cNvSpPr/>
            <p:nvPr/>
          </p:nvSpPr>
          <p:spPr>
            <a:xfrm>
              <a:off x="11571011" y="7615430"/>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2" name="椭圆 141">
              <a:extLst>
                <a:ext uri="{FF2B5EF4-FFF2-40B4-BE49-F238E27FC236}">
                  <a16:creationId xmlns:a16="http://schemas.microsoft.com/office/drawing/2014/main" id="{71F4F505-D1B9-40AC-A02F-80738A072E65}"/>
                </a:ext>
              </a:extLst>
            </p:cNvPr>
            <p:cNvSpPr/>
            <p:nvPr/>
          </p:nvSpPr>
          <p:spPr>
            <a:xfrm>
              <a:off x="13029187" y="864667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3" name="椭圆 142">
              <a:extLst>
                <a:ext uri="{FF2B5EF4-FFF2-40B4-BE49-F238E27FC236}">
                  <a16:creationId xmlns:a16="http://schemas.microsoft.com/office/drawing/2014/main" id="{39F60CE8-8D3D-4397-9637-6FDA037D235D}"/>
                </a:ext>
              </a:extLst>
            </p:cNvPr>
            <p:cNvSpPr/>
            <p:nvPr/>
          </p:nvSpPr>
          <p:spPr>
            <a:xfrm>
              <a:off x="9910435" y="852837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4" name="椭圆 143">
              <a:extLst>
                <a:ext uri="{FF2B5EF4-FFF2-40B4-BE49-F238E27FC236}">
                  <a16:creationId xmlns:a16="http://schemas.microsoft.com/office/drawing/2014/main" id="{267DFF32-05B1-47F0-A098-296028433C38}"/>
                </a:ext>
              </a:extLst>
            </p:cNvPr>
            <p:cNvSpPr/>
            <p:nvPr/>
          </p:nvSpPr>
          <p:spPr>
            <a:xfrm>
              <a:off x="10825965" y="825232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5" name="椭圆 144">
              <a:extLst>
                <a:ext uri="{FF2B5EF4-FFF2-40B4-BE49-F238E27FC236}">
                  <a16:creationId xmlns:a16="http://schemas.microsoft.com/office/drawing/2014/main" id="{18CEBC8F-ADA6-41B1-B51F-9E04558AD8EF}"/>
                </a:ext>
              </a:extLst>
            </p:cNvPr>
            <p:cNvSpPr/>
            <p:nvPr/>
          </p:nvSpPr>
          <p:spPr>
            <a:xfrm>
              <a:off x="9271779" y="958305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76454084-082C-4EB2-8D6D-88E9CEA5FE5A}"/>
                </a:ext>
              </a:extLst>
            </p:cNvPr>
            <p:cNvSpPr/>
            <p:nvPr/>
          </p:nvSpPr>
          <p:spPr>
            <a:xfrm>
              <a:off x="10039212" y="958065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6705A467-FB85-4580-B032-1D9A7FD17367}"/>
                </a:ext>
              </a:extLst>
            </p:cNvPr>
            <p:cNvSpPr/>
            <p:nvPr/>
          </p:nvSpPr>
          <p:spPr>
            <a:xfrm>
              <a:off x="12870878" y="930134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7AC1E724-186F-4F84-BC13-B7E0BE7D84CB}"/>
                </a:ext>
              </a:extLst>
            </p:cNvPr>
            <p:cNvSpPr/>
            <p:nvPr/>
          </p:nvSpPr>
          <p:spPr>
            <a:xfrm>
              <a:off x="11620095" y="91754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C1DF720C-149B-455A-A31C-80A1C20C72B0}"/>
                </a:ext>
              </a:extLst>
            </p:cNvPr>
            <p:cNvSpPr/>
            <p:nvPr/>
          </p:nvSpPr>
          <p:spPr>
            <a:xfrm>
              <a:off x="12286817" y="933679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9938FA9D-D7EF-4866-8472-742F51E9062A}"/>
                </a:ext>
              </a:extLst>
            </p:cNvPr>
            <p:cNvSpPr/>
            <p:nvPr/>
          </p:nvSpPr>
          <p:spPr>
            <a:xfrm>
              <a:off x="10695818" y="931864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3A139585-B13E-4FE1-BFD8-57F7B3556D36}"/>
                </a:ext>
              </a:extLst>
            </p:cNvPr>
            <p:cNvSpPr/>
            <p:nvPr/>
          </p:nvSpPr>
          <p:spPr>
            <a:xfrm>
              <a:off x="12208669" y="821770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088D16D1-D069-4AFA-8EF8-A712A7A840F3}"/>
                </a:ext>
              </a:extLst>
            </p:cNvPr>
            <p:cNvSpPr/>
            <p:nvPr/>
          </p:nvSpPr>
          <p:spPr>
            <a:xfrm>
              <a:off x="13443738" y="745480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3CDEE288-66F4-4E90-AE29-2830B1339D96}"/>
                </a:ext>
              </a:extLst>
            </p:cNvPr>
            <p:cNvSpPr/>
            <p:nvPr/>
          </p:nvSpPr>
          <p:spPr>
            <a:xfrm>
              <a:off x="13181544" y="649513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154" name="直接箭头连接符 153">
              <a:extLst>
                <a:ext uri="{FF2B5EF4-FFF2-40B4-BE49-F238E27FC236}">
                  <a16:creationId xmlns:a16="http://schemas.microsoft.com/office/drawing/2014/main" id="{FCE6F432-F93A-4E7D-838E-C89F2DAA66DD}"/>
                </a:ext>
              </a:extLst>
            </p:cNvPr>
            <p:cNvCxnSpPr>
              <a:cxnSpLocks/>
              <a:stCxn id="155" idx="2"/>
              <a:endCxn id="126" idx="7"/>
            </p:cNvCxnSpPr>
            <p:nvPr/>
          </p:nvCxnSpPr>
          <p:spPr>
            <a:xfrm flipH="1">
              <a:off x="10157500" y="5664188"/>
              <a:ext cx="1127534" cy="568622"/>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55" name="五角星 98">
              <a:extLst>
                <a:ext uri="{FF2B5EF4-FFF2-40B4-BE49-F238E27FC236}">
                  <a16:creationId xmlns:a16="http://schemas.microsoft.com/office/drawing/2014/main" id="{5FB8C929-0888-4B31-A037-3C84DF316589}"/>
                </a:ext>
              </a:extLst>
            </p:cNvPr>
            <p:cNvSpPr/>
            <p:nvPr/>
          </p:nvSpPr>
          <p:spPr>
            <a:xfrm>
              <a:off x="11212820" y="5323751"/>
              <a:ext cx="378112" cy="340437"/>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156" name="直接箭头连接符 155">
              <a:extLst>
                <a:ext uri="{FF2B5EF4-FFF2-40B4-BE49-F238E27FC236}">
                  <a16:creationId xmlns:a16="http://schemas.microsoft.com/office/drawing/2014/main" id="{43882556-E460-49CE-8DE0-6E68454A43A4}"/>
                </a:ext>
              </a:extLst>
            </p:cNvPr>
            <p:cNvCxnSpPr>
              <a:cxnSpLocks/>
              <a:stCxn id="126" idx="3"/>
              <a:endCxn id="127" idx="6"/>
            </p:cNvCxnSpPr>
            <p:nvPr/>
          </p:nvCxnSpPr>
          <p:spPr>
            <a:xfrm flipH="1">
              <a:off x="9231475" y="6419770"/>
              <a:ext cx="743907" cy="377446"/>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7" name="直接箭头连接符 156">
              <a:extLst>
                <a:ext uri="{FF2B5EF4-FFF2-40B4-BE49-F238E27FC236}">
                  <a16:creationId xmlns:a16="http://schemas.microsoft.com/office/drawing/2014/main" id="{F5AAD300-17CF-4D02-B9F9-B7F54402EBD0}"/>
                </a:ext>
              </a:extLst>
            </p:cNvPr>
            <p:cNvCxnSpPr>
              <a:cxnSpLocks/>
              <a:stCxn id="127" idx="3"/>
              <a:endCxn id="125" idx="6"/>
            </p:cNvCxnSpPr>
            <p:nvPr/>
          </p:nvCxnSpPr>
          <p:spPr>
            <a:xfrm flipH="1">
              <a:off x="8109096" y="6890697"/>
              <a:ext cx="902543" cy="680968"/>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8" name="直接箭头连接符 157">
              <a:extLst>
                <a:ext uri="{FF2B5EF4-FFF2-40B4-BE49-F238E27FC236}">
                  <a16:creationId xmlns:a16="http://schemas.microsoft.com/office/drawing/2014/main" id="{B86AE12C-B678-403D-886F-46D8163AFBA7}"/>
                </a:ext>
              </a:extLst>
            </p:cNvPr>
            <p:cNvCxnSpPr>
              <a:cxnSpLocks/>
              <a:stCxn id="125" idx="3"/>
              <a:endCxn id="128" idx="6"/>
            </p:cNvCxnSpPr>
            <p:nvPr/>
          </p:nvCxnSpPr>
          <p:spPr>
            <a:xfrm flipH="1">
              <a:off x="7487815" y="7665145"/>
              <a:ext cx="401446" cy="5383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直接箭头连接符 158">
              <a:extLst>
                <a:ext uri="{FF2B5EF4-FFF2-40B4-BE49-F238E27FC236}">
                  <a16:creationId xmlns:a16="http://schemas.microsoft.com/office/drawing/2014/main" id="{B845BE91-9F16-419B-9097-EC7984DD9EF7}"/>
                </a:ext>
              </a:extLst>
            </p:cNvPr>
            <p:cNvCxnSpPr>
              <a:cxnSpLocks/>
              <a:stCxn id="128" idx="3"/>
              <a:endCxn id="124" idx="7"/>
            </p:cNvCxnSpPr>
            <p:nvPr/>
          </p:nvCxnSpPr>
          <p:spPr>
            <a:xfrm flipH="1">
              <a:off x="6843200" y="8296972"/>
              <a:ext cx="424779" cy="442539"/>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0" name="直接箭头连接符 159">
              <a:extLst>
                <a:ext uri="{FF2B5EF4-FFF2-40B4-BE49-F238E27FC236}">
                  <a16:creationId xmlns:a16="http://schemas.microsoft.com/office/drawing/2014/main" id="{5440274F-48D2-43B8-AE8A-EE385E354CB1}"/>
                </a:ext>
              </a:extLst>
            </p:cNvPr>
            <p:cNvCxnSpPr>
              <a:cxnSpLocks/>
              <a:stCxn id="124" idx="3"/>
              <a:endCxn id="123" idx="7"/>
            </p:cNvCxnSpPr>
            <p:nvPr/>
          </p:nvCxnSpPr>
          <p:spPr>
            <a:xfrm flipH="1">
              <a:off x="6193149" y="8926472"/>
              <a:ext cx="467933" cy="631254"/>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1" name="直接箭头连接符 160">
              <a:extLst>
                <a:ext uri="{FF2B5EF4-FFF2-40B4-BE49-F238E27FC236}">
                  <a16:creationId xmlns:a16="http://schemas.microsoft.com/office/drawing/2014/main" id="{3BEEA040-BB03-49FF-AD7A-987286A07453}"/>
                </a:ext>
              </a:extLst>
            </p:cNvPr>
            <p:cNvCxnSpPr>
              <a:cxnSpLocks/>
              <a:stCxn id="123" idx="3"/>
              <a:endCxn id="86" idx="5"/>
            </p:cNvCxnSpPr>
            <p:nvPr/>
          </p:nvCxnSpPr>
          <p:spPr>
            <a:xfrm flipH="1">
              <a:off x="5267264" y="9744687"/>
              <a:ext cx="743768" cy="170924"/>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162" name="文本框 161">
              <a:extLst>
                <a:ext uri="{FF2B5EF4-FFF2-40B4-BE49-F238E27FC236}">
                  <a16:creationId xmlns:a16="http://schemas.microsoft.com/office/drawing/2014/main" id="{9F068724-9381-473E-95F0-CE93D48A7EBE}"/>
                </a:ext>
              </a:extLst>
            </p:cNvPr>
            <p:cNvSpPr txBox="1"/>
            <p:nvPr/>
          </p:nvSpPr>
          <p:spPr>
            <a:xfrm>
              <a:off x="10061623" y="512445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Source</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63" name="文本框 162">
              <a:extLst>
                <a:ext uri="{FF2B5EF4-FFF2-40B4-BE49-F238E27FC236}">
                  <a16:creationId xmlns:a16="http://schemas.microsoft.com/office/drawing/2014/main" id="{2E452C08-E8A1-40D3-9ACA-12E2104E917D}"/>
                </a:ext>
              </a:extLst>
            </p:cNvPr>
            <p:cNvSpPr txBox="1"/>
            <p:nvPr/>
          </p:nvSpPr>
          <p:spPr>
            <a:xfrm>
              <a:off x="4773704" y="9308723"/>
              <a:ext cx="93060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Sink</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64" name="文本框 163">
              <a:extLst>
                <a:ext uri="{FF2B5EF4-FFF2-40B4-BE49-F238E27FC236}">
                  <a16:creationId xmlns:a16="http://schemas.microsoft.com/office/drawing/2014/main" id="{FE3D9159-430F-4930-B708-0B6627A52215}"/>
                </a:ext>
              </a:extLst>
            </p:cNvPr>
            <p:cNvSpPr txBox="1"/>
            <p:nvPr/>
          </p:nvSpPr>
          <p:spPr>
            <a:xfrm>
              <a:off x="9998813" y="6358121"/>
              <a:ext cx="500083"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U</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65" name="文本框 164">
              <a:extLst>
                <a:ext uri="{FF2B5EF4-FFF2-40B4-BE49-F238E27FC236}">
                  <a16:creationId xmlns:a16="http://schemas.microsoft.com/office/drawing/2014/main" id="{8B20383F-0C21-48B2-B621-63DC8740DB92}"/>
                </a:ext>
              </a:extLst>
            </p:cNvPr>
            <p:cNvSpPr txBox="1"/>
            <p:nvPr/>
          </p:nvSpPr>
          <p:spPr>
            <a:xfrm>
              <a:off x="9007626" y="6811237"/>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V</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66" name="文本框 165">
              <a:extLst>
                <a:ext uri="{FF2B5EF4-FFF2-40B4-BE49-F238E27FC236}">
                  <a16:creationId xmlns:a16="http://schemas.microsoft.com/office/drawing/2014/main" id="{AF0023F8-CD53-41C0-BB30-F13723E905C0}"/>
                </a:ext>
              </a:extLst>
            </p:cNvPr>
            <p:cNvSpPr txBox="1"/>
            <p:nvPr/>
          </p:nvSpPr>
          <p:spPr>
            <a:xfrm>
              <a:off x="8013890" y="745994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W</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67" name="文本框 166">
              <a:extLst>
                <a:ext uri="{FF2B5EF4-FFF2-40B4-BE49-F238E27FC236}">
                  <a16:creationId xmlns:a16="http://schemas.microsoft.com/office/drawing/2014/main" id="{15E8B2C9-DB7B-476B-9854-9AF19A9AB8BD}"/>
                </a:ext>
              </a:extLst>
            </p:cNvPr>
            <p:cNvSpPr txBox="1"/>
            <p:nvPr/>
          </p:nvSpPr>
          <p:spPr>
            <a:xfrm>
              <a:off x="7363185" y="8084276"/>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X</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68" name="文本框 167">
              <a:extLst>
                <a:ext uri="{FF2B5EF4-FFF2-40B4-BE49-F238E27FC236}">
                  <a16:creationId xmlns:a16="http://schemas.microsoft.com/office/drawing/2014/main" id="{46C89602-9432-4FCF-93A6-4DFDEC69482F}"/>
                </a:ext>
              </a:extLst>
            </p:cNvPr>
            <p:cNvSpPr txBox="1"/>
            <p:nvPr/>
          </p:nvSpPr>
          <p:spPr>
            <a:xfrm>
              <a:off x="6659181" y="884161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Y</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69" name="文本框 168">
              <a:extLst>
                <a:ext uri="{FF2B5EF4-FFF2-40B4-BE49-F238E27FC236}">
                  <a16:creationId xmlns:a16="http://schemas.microsoft.com/office/drawing/2014/main" id="{5D3D998C-B6CE-4F6A-A0C0-EDFF11DF7EC2}"/>
                </a:ext>
              </a:extLst>
            </p:cNvPr>
            <p:cNvSpPr txBox="1"/>
            <p:nvPr/>
          </p:nvSpPr>
          <p:spPr>
            <a:xfrm>
              <a:off x="6161648" y="9684085"/>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Z</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70" name="文本框 169">
              <a:extLst>
                <a:ext uri="{FF2B5EF4-FFF2-40B4-BE49-F238E27FC236}">
                  <a16:creationId xmlns:a16="http://schemas.microsoft.com/office/drawing/2014/main" id="{E4E1AF17-9E52-4A1D-97FA-9E030E22E6F2}"/>
                </a:ext>
              </a:extLst>
            </p:cNvPr>
            <p:cNvSpPr txBox="1"/>
            <p:nvPr/>
          </p:nvSpPr>
          <p:spPr>
            <a:xfrm>
              <a:off x="8845353" y="8801989"/>
              <a:ext cx="4473592" cy="523220"/>
            </a:xfrm>
            <a:prstGeom prst="rect">
              <a:avLst/>
            </a:prstGeom>
            <a:noFill/>
          </p:spPr>
          <p:txBody>
            <a:bodyPr wrap="square">
              <a:spAutoFit/>
            </a:bodyPr>
            <a:lstStyle/>
            <a:p>
              <a:r>
                <a:rPr lang="pl-PL" altLang="zh-CN" sz="2800" dirty="0">
                  <a:solidFill>
                    <a:srgbClr val="FF0000"/>
                  </a:solidFill>
                  <a:latin typeface="Arial" panose="020B0604020202020204" pitchFamily="34" charset="0"/>
                  <a:cs typeface="Arial" panose="020B0604020202020204" pitchFamily="34" charset="0"/>
                </a:rPr>
                <a:t>&lt; source, U, V, W, X, Y, Z &gt;</a:t>
              </a:r>
              <a:endParaRPr lang="zh-CN" altLang="en-US" sz="28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893384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The Fixed Path Routing</a:t>
            </a:r>
            <a:endParaRPr sz="6600" b="1" dirty="0">
              <a:solidFill>
                <a:schemeClr val="bg1"/>
              </a:solidFill>
              <a:latin typeface="Arial" panose="020B0604020202020204" pitchFamily="34" charset="0"/>
              <a:cs typeface="Arial" panose="020B0604020202020204" pitchFamily="34" charset="0"/>
            </a:endParaRPr>
          </a:p>
        </p:txBody>
      </p:sp>
      <p:sp>
        <p:nvSpPr>
          <p:cNvPr id="121" name="object 10">
            <a:extLst>
              <a:ext uri="{FF2B5EF4-FFF2-40B4-BE49-F238E27FC236}">
                <a16:creationId xmlns:a16="http://schemas.microsoft.com/office/drawing/2014/main" id="{7BF9E111-BC73-4CC1-BA63-EE77931F196D}"/>
              </a:ext>
            </a:extLst>
          </p:cNvPr>
          <p:cNvSpPr txBox="1"/>
          <p:nvPr/>
        </p:nvSpPr>
        <p:spPr>
          <a:xfrm>
            <a:off x="796015" y="2165151"/>
            <a:ext cx="17976729" cy="2342885"/>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C</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hoosing the former L-hop from the source’s shortest path as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the first fixed path</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 </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p>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In order to ensure that the second fixed path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is far away from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needs to be constructed based on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endPar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22" name="object 10">
            <a:extLst>
              <a:ext uri="{FF2B5EF4-FFF2-40B4-BE49-F238E27FC236}">
                <a16:creationId xmlns:a16="http://schemas.microsoft.com/office/drawing/2014/main" id="{F671812B-CF83-4973-B686-71F75C47E381}"/>
              </a:ext>
            </a:extLst>
          </p:cNvPr>
          <p:cNvSpPr txBox="1"/>
          <p:nvPr/>
        </p:nvSpPr>
        <p:spPr>
          <a:xfrm>
            <a:off x="11029572" y="10291887"/>
            <a:ext cx="8242678" cy="637290"/>
          </a:xfrm>
          <a:prstGeom prst="rect">
            <a:avLst/>
          </a:prstGeom>
        </p:spPr>
        <p:txBody>
          <a:bodyPr vert="horz" wrap="square" lIns="0" tIns="12700" rIns="0" bIns="0" rtlCol="0">
            <a:spAutoFit/>
          </a:bodyPr>
          <a:lstStyle/>
          <a:p>
            <a:pPr marL="12065">
              <a:lnSpc>
                <a:spcPct val="125000"/>
              </a:lnSpc>
              <a:spcBef>
                <a:spcPts val="2490"/>
              </a:spcBef>
              <a:tabLst>
                <a:tab pos="527685" algn="l"/>
                <a:tab pos="528320" algn="l"/>
              </a:tabLst>
            </a:pP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L = 3    &gt;&gt;&gt;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U, V, W &gt;</a:t>
            </a:r>
          </a:p>
        </p:txBody>
      </p:sp>
      <p:grpSp>
        <p:nvGrpSpPr>
          <p:cNvPr id="81" name="组合 80">
            <a:extLst>
              <a:ext uri="{FF2B5EF4-FFF2-40B4-BE49-F238E27FC236}">
                <a16:creationId xmlns:a16="http://schemas.microsoft.com/office/drawing/2014/main" id="{70C64F3C-CB77-4E88-A2A2-754F24F24289}"/>
              </a:ext>
            </a:extLst>
          </p:cNvPr>
          <p:cNvGrpSpPr/>
          <p:nvPr/>
        </p:nvGrpSpPr>
        <p:grpSpPr>
          <a:xfrm>
            <a:off x="4260850" y="5124450"/>
            <a:ext cx="10012270" cy="5184000"/>
            <a:chOff x="4260850" y="5124450"/>
            <a:chExt cx="10012270" cy="5184000"/>
          </a:xfrm>
        </p:grpSpPr>
        <p:sp>
          <p:nvSpPr>
            <p:cNvPr id="82" name="椭圆 81">
              <a:extLst>
                <a:ext uri="{FF2B5EF4-FFF2-40B4-BE49-F238E27FC236}">
                  <a16:creationId xmlns:a16="http://schemas.microsoft.com/office/drawing/2014/main" id="{48972EE2-E972-4A31-A7D9-6BD7A808D3A5}"/>
                </a:ext>
              </a:extLst>
            </p:cNvPr>
            <p:cNvSpPr/>
            <p:nvPr/>
          </p:nvSpPr>
          <p:spPr>
            <a:xfrm>
              <a:off x="4928710" y="586974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3" name="等腰三角形 82">
              <a:extLst>
                <a:ext uri="{FF2B5EF4-FFF2-40B4-BE49-F238E27FC236}">
                  <a16:creationId xmlns:a16="http://schemas.microsoft.com/office/drawing/2014/main" id="{B4AF2989-7913-462F-AEFA-33942F66FB2B}"/>
                </a:ext>
              </a:extLst>
            </p:cNvPr>
            <p:cNvSpPr/>
            <p:nvPr/>
          </p:nvSpPr>
          <p:spPr>
            <a:xfrm>
              <a:off x="5024265" y="9777244"/>
              <a:ext cx="323998" cy="276734"/>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a:extLst>
                <a:ext uri="{FF2B5EF4-FFF2-40B4-BE49-F238E27FC236}">
                  <a16:creationId xmlns:a16="http://schemas.microsoft.com/office/drawing/2014/main" id="{F492F069-30A9-4252-BDC0-7A4259D61916}"/>
                </a:ext>
              </a:extLst>
            </p:cNvPr>
            <p:cNvSpPr/>
            <p:nvPr/>
          </p:nvSpPr>
          <p:spPr>
            <a:xfrm>
              <a:off x="4260850" y="5129964"/>
              <a:ext cx="10012270" cy="5178486"/>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7745BEDC-7BF5-431D-9887-E91C4E616607}"/>
                </a:ext>
              </a:extLst>
            </p:cNvPr>
            <p:cNvSpPr/>
            <p:nvPr/>
          </p:nvSpPr>
          <p:spPr>
            <a:xfrm>
              <a:off x="5220856" y="697051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18168487-0CCE-4DD8-A2E5-0E7B3ACA99D8}"/>
                </a:ext>
              </a:extLst>
            </p:cNvPr>
            <p:cNvSpPr/>
            <p:nvPr/>
          </p:nvSpPr>
          <p:spPr>
            <a:xfrm>
              <a:off x="7593988" y="655267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B7B086C1-46E1-48F1-99D1-FCEB5D56A819}"/>
                </a:ext>
              </a:extLst>
            </p:cNvPr>
            <p:cNvSpPr/>
            <p:nvPr/>
          </p:nvSpPr>
          <p:spPr>
            <a:xfrm>
              <a:off x="4517719"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1EE48AAD-8DA2-4CDA-B534-E8E56AA711D1}"/>
                </a:ext>
              </a:extLst>
            </p:cNvPr>
            <p:cNvSpPr/>
            <p:nvPr/>
          </p:nvSpPr>
          <p:spPr>
            <a:xfrm>
              <a:off x="4473880" y="62262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E14FD473-9303-461B-BD63-2C70EA518133}"/>
                </a:ext>
              </a:extLst>
            </p:cNvPr>
            <p:cNvSpPr/>
            <p:nvPr/>
          </p:nvSpPr>
          <p:spPr>
            <a:xfrm>
              <a:off x="6467187" y="62262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椭圆 109">
              <a:extLst>
                <a:ext uri="{FF2B5EF4-FFF2-40B4-BE49-F238E27FC236}">
                  <a16:creationId xmlns:a16="http://schemas.microsoft.com/office/drawing/2014/main" id="{96A922ED-AEDB-40DB-A49E-3F250C2B6E43}"/>
                </a:ext>
              </a:extLst>
            </p:cNvPr>
            <p:cNvSpPr/>
            <p:nvPr/>
          </p:nvSpPr>
          <p:spPr>
            <a:xfrm>
              <a:off x="6467187" y="529935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1" name="椭圆 110">
              <a:extLst>
                <a:ext uri="{FF2B5EF4-FFF2-40B4-BE49-F238E27FC236}">
                  <a16:creationId xmlns:a16="http://schemas.microsoft.com/office/drawing/2014/main" id="{2E1BD80F-09CB-49B8-851C-73BC5F5B8198}"/>
                </a:ext>
              </a:extLst>
            </p:cNvPr>
            <p:cNvSpPr/>
            <p:nvPr/>
          </p:nvSpPr>
          <p:spPr>
            <a:xfrm>
              <a:off x="5718498" y="587214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2" name="椭圆 111">
              <a:extLst>
                <a:ext uri="{FF2B5EF4-FFF2-40B4-BE49-F238E27FC236}">
                  <a16:creationId xmlns:a16="http://schemas.microsoft.com/office/drawing/2014/main" id="{9CF0748D-E1C9-4F44-BE15-670430D8B81E}"/>
                </a:ext>
              </a:extLst>
            </p:cNvPr>
            <p:cNvSpPr/>
            <p:nvPr/>
          </p:nvSpPr>
          <p:spPr>
            <a:xfrm>
              <a:off x="4602658" y="760926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3" name="椭圆 112">
              <a:extLst>
                <a:ext uri="{FF2B5EF4-FFF2-40B4-BE49-F238E27FC236}">
                  <a16:creationId xmlns:a16="http://schemas.microsoft.com/office/drawing/2014/main" id="{720CAD8C-2C15-47ED-830E-004A41ED413D}"/>
                </a:ext>
              </a:extLst>
            </p:cNvPr>
            <p:cNvSpPr/>
            <p:nvPr/>
          </p:nvSpPr>
          <p:spPr>
            <a:xfrm>
              <a:off x="4473880" y="858023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B0BAE0A1-4C32-42E5-9092-32EC5E68B97B}"/>
                </a:ext>
              </a:extLst>
            </p:cNvPr>
            <p:cNvSpPr/>
            <p:nvPr/>
          </p:nvSpPr>
          <p:spPr>
            <a:xfrm>
              <a:off x="5718498" y="79209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D15A96D3-1AFB-423E-832A-6002AEAC97A8}"/>
                </a:ext>
              </a:extLst>
            </p:cNvPr>
            <p:cNvSpPr/>
            <p:nvPr/>
          </p:nvSpPr>
          <p:spPr>
            <a:xfrm>
              <a:off x="7559053"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BC0BD498-4A64-4955-A094-51D2B6E3B252}"/>
                </a:ext>
              </a:extLst>
            </p:cNvPr>
            <p:cNvSpPr/>
            <p:nvPr/>
          </p:nvSpPr>
          <p:spPr>
            <a:xfrm>
              <a:off x="6467187" y="715320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1B8F1E30-C4E0-446F-ADBB-F16D970B048A}"/>
                </a:ext>
              </a:extLst>
            </p:cNvPr>
            <p:cNvSpPr/>
            <p:nvPr/>
          </p:nvSpPr>
          <p:spPr>
            <a:xfrm>
              <a:off x="4484840" y="965120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2" name="椭圆 171">
              <a:extLst>
                <a:ext uri="{FF2B5EF4-FFF2-40B4-BE49-F238E27FC236}">
                  <a16:creationId xmlns:a16="http://schemas.microsoft.com/office/drawing/2014/main" id="{8622A515-F499-449C-8AD2-2D87469CEA5B}"/>
                </a:ext>
              </a:extLst>
            </p:cNvPr>
            <p:cNvSpPr/>
            <p:nvPr/>
          </p:nvSpPr>
          <p:spPr>
            <a:xfrm>
              <a:off x="8006193" y="592968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3" name="椭圆 172">
              <a:extLst>
                <a:ext uri="{FF2B5EF4-FFF2-40B4-BE49-F238E27FC236}">
                  <a16:creationId xmlns:a16="http://schemas.microsoft.com/office/drawing/2014/main" id="{A227F0D7-BD13-42E0-B4FB-24ED41D4BD78}"/>
                </a:ext>
              </a:extLst>
            </p:cNvPr>
            <p:cNvSpPr/>
            <p:nvPr/>
          </p:nvSpPr>
          <p:spPr>
            <a:xfrm>
              <a:off x="12859600" y="555876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4" name="椭圆 173">
              <a:extLst>
                <a:ext uri="{FF2B5EF4-FFF2-40B4-BE49-F238E27FC236}">
                  <a16:creationId xmlns:a16="http://schemas.microsoft.com/office/drawing/2014/main" id="{C4AAF639-A65A-4A44-875B-83158FBF64D6}"/>
                </a:ext>
              </a:extLst>
            </p:cNvPr>
            <p:cNvSpPr/>
            <p:nvPr/>
          </p:nvSpPr>
          <p:spPr>
            <a:xfrm>
              <a:off x="10084040" y="529675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5" name="椭圆 174">
              <a:extLst>
                <a:ext uri="{FF2B5EF4-FFF2-40B4-BE49-F238E27FC236}">
                  <a16:creationId xmlns:a16="http://schemas.microsoft.com/office/drawing/2014/main" id="{42905B6F-1855-452E-9A66-9CC1B83FB865}"/>
                </a:ext>
              </a:extLst>
            </p:cNvPr>
            <p:cNvSpPr/>
            <p:nvPr/>
          </p:nvSpPr>
          <p:spPr>
            <a:xfrm>
              <a:off x="9138207" y="529436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6" name="椭圆 175">
              <a:extLst>
                <a:ext uri="{FF2B5EF4-FFF2-40B4-BE49-F238E27FC236}">
                  <a16:creationId xmlns:a16="http://schemas.microsoft.com/office/drawing/2014/main" id="{E1AA1E06-5931-4849-8A6B-D95A8C05F0D8}"/>
                </a:ext>
              </a:extLst>
            </p:cNvPr>
            <p:cNvSpPr/>
            <p:nvPr/>
          </p:nvSpPr>
          <p:spPr>
            <a:xfrm>
              <a:off x="5686304" y="885028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7" name="椭圆 176">
              <a:extLst>
                <a:ext uri="{FF2B5EF4-FFF2-40B4-BE49-F238E27FC236}">
                  <a16:creationId xmlns:a16="http://schemas.microsoft.com/office/drawing/2014/main" id="{7D79880C-9DB0-4F2B-B66D-2CAB4F71AEDB}"/>
                </a:ext>
              </a:extLst>
            </p:cNvPr>
            <p:cNvSpPr/>
            <p:nvPr/>
          </p:nvSpPr>
          <p:spPr>
            <a:xfrm>
              <a:off x="8839664" y="58974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8" name="椭圆 177">
              <a:extLst>
                <a:ext uri="{FF2B5EF4-FFF2-40B4-BE49-F238E27FC236}">
                  <a16:creationId xmlns:a16="http://schemas.microsoft.com/office/drawing/2014/main" id="{D7895F4B-B533-4F0D-8930-CA000C3EEFED}"/>
                </a:ext>
              </a:extLst>
            </p:cNvPr>
            <p:cNvSpPr/>
            <p:nvPr/>
          </p:nvSpPr>
          <p:spPr>
            <a:xfrm>
              <a:off x="13795158" y="529682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9" name="椭圆 178">
              <a:extLst>
                <a:ext uri="{FF2B5EF4-FFF2-40B4-BE49-F238E27FC236}">
                  <a16:creationId xmlns:a16="http://schemas.microsoft.com/office/drawing/2014/main" id="{5710616E-CA9D-40C5-B270-D563A504D11D}"/>
                </a:ext>
              </a:extLst>
            </p:cNvPr>
            <p:cNvSpPr/>
            <p:nvPr/>
          </p:nvSpPr>
          <p:spPr>
            <a:xfrm>
              <a:off x="5973313" y="951900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0" name="椭圆 179">
              <a:extLst>
                <a:ext uri="{FF2B5EF4-FFF2-40B4-BE49-F238E27FC236}">
                  <a16:creationId xmlns:a16="http://schemas.microsoft.com/office/drawing/2014/main" id="{E2C5AD65-5578-470E-9180-3E2BE9B08BD8}"/>
                </a:ext>
              </a:extLst>
            </p:cNvPr>
            <p:cNvSpPr/>
            <p:nvPr/>
          </p:nvSpPr>
          <p:spPr>
            <a:xfrm>
              <a:off x="6623364" y="87007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1" name="椭圆 180">
              <a:extLst>
                <a:ext uri="{FF2B5EF4-FFF2-40B4-BE49-F238E27FC236}">
                  <a16:creationId xmlns:a16="http://schemas.microsoft.com/office/drawing/2014/main" id="{FABCC246-01FC-42ED-B5F7-9E084143592A}"/>
                </a:ext>
              </a:extLst>
            </p:cNvPr>
            <p:cNvSpPr/>
            <p:nvPr/>
          </p:nvSpPr>
          <p:spPr>
            <a:xfrm>
              <a:off x="7851542" y="743946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2" name="椭圆 181">
              <a:extLst>
                <a:ext uri="{FF2B5EF4-FFF2-40B4-BE49-F238E27FC236}">
                  <a16:creationId xmlns:a16="http://schemas.microsoft.com/office/drawing/2014/main" id="{FBC7375F-4907-4406-BD86-281867A41672}"/>
                </a:ext>
              </a:extLst>
            </p:cNvPr>
            <p:cNvSpPr/>
            <p:nvPr/>
          </p:nvSpPr>
          <p:spPr>
            <a:xfrm>
              <a:off x="9937664" y="619408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3" name="椭圆 182">
              <a:extLst>
                <a:ext uri="{FF2B5EF4-FFF2-40B4-BE49-F238E27FC236}">
                  <a16:creationId xmlns:a16="http://schemas.microsoft.com/office/drawing/2014/main" id="{CA473E3B-8BC7-4BB9-AF40-BE8C234E263B}"/>
                </a:ext>
              </a:extLst>
            </p:cNvPr>
            <p:cNvSpPr/>
            <p:nvPr/>
          </p:nvSpPr>
          <p:spPr>
            <a:xfrm>
              <a:off x="8973921" y="666501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4" name="椭圆 183">
              <a:extLst>
                <a:ext uri="{FF2B5EF4-FFF2-40B4-BE49-F238E27FC236}">
                  <a16:creationId xmlns:a16="http://schemas.microsoft.com/office/drawing/2014/main" id="{A84F0449-3C49-402E-8DB1-2FEBD9702032}"/>
                </a:ext>
              </a:extLst>
            </p:cNvPr>
            <p:cNvSpPr/>
            <p:nvPr/>
          </p:nvSpPr>
          <p:spPr>
            <a:xfrm>
              <a:off x="7230260" y="807128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5" name="椭圆 184">
              <a:extLst>
                <a:ext uri="{FF2B5EF4-FFF2-40B4-BE49-F238E27FC236}">
                  <a16:creationId xmlns:a16="http://schemas.microsoft.com/office/drawing/2014/main" id="{BD025AA8-0490-40D9-80EA-A533EEDFE392}"/>
                </a:ext>
              </a:extLst>
            </p:cNvPr>
            <p:cNvSpPr/>
            <p:nvPr/>
          </p:nvSpPr>
          <p:spPr>
            <a:xfrm>
              <a:off x="8945153" y="79209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6" name="椭圆 185">
              <a:extLst>
                <a:ext uri="{FF2B5EF4-FFF2-40B4-BE49-F238E27FC236}">
                  <a16:creationId xmlns:a16="http://schemas.microsoft.com/office/drawing/2014/main" id="{94C42A9A-5803-40A9-B965-F8249D75A187}"/>
                </a:ext>
              </a:extLst>
            </p:cNvPr>
            <p:cNvSpPr/>
            <p:nvPr/>
          </p:nvSpPr>
          <p:spPr>
            <a:xfrm>
              <a:off x="8134971" y="790483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7" name="椭圆 186">
              <a:extLst>
                <a:ext uri="{FF2B5EF4-FFF2-40B4-BE49-F238E27FC236}">
                  <a16:creationId xmlns:a16="http://schemas.microsoft.com/office/drawing/2014/main" id="{7B865735-9BC7-4E82-934E-14A86F09F849}"/>
                </a:ext>
              </a:extLst>
            </p:cNvPr>
            <p:cNvSpPr/>
            <p:nvPr/>
          </p:nvSpPr>
          <p:spPr>
            <a:xfrm>
              <a:off x="9937664" y="695921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8" name="椭圆 187">
              <a:extLst>
                <a:ext uri="{FF2B5EF4-FFF2-40B4-BE49-F238E27FC236}">
                  <a16:creationId xmlns:a16="http://schemas.microsoft.com/office/drawing/2014/main" id="{6CD8680D-0E83-4B35-904F-76D080BE0D7E}"/>
                </a:ext>
              </a:extLst>
            </p:cNvPr>
            <p:cNvSpPr/>
            <p:nvPr/>
          </p:nvSpPr>
          <p:spPr>
            <a:xfrm>
              <a:off x="12067032" y="620573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9" name="椭圆 188">
              <a:extLst>
                <a:ext uri="{FF2B5EF4-FFF2-40B4-BE49-F238E27FC236}">
                  <a16:creationId xmlns:a16="http://schemas.microsoft.com/office/drawing/2014/main" id="{27996D22-355F-4617-A512-579EEDD76539}"/>
                </a:ext>
              </a:extLst>
            </p:cNvPr>
            <p:cNvSpPr/>
            <p:nvPr/>
          </p:nvSpPr>
          <p:spPr>
            <a:xfrm>
              <a:off x="7230260" y="956866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0" name="椭圆 189">
              <a:extLst>
                <a:ext uri="{FF2B5EF4-FFF2-40B4-BE49-F238E27FC236}">
                  <a16:creationId xmlns:a16="http://schemas.microsoft.com/office/drawing/2014/main" id="{E397B2B2-6728-4C32-B7C0-7B86B401D079}"/>
                </a:ext>
              </a:extLst>
            </p:cNvPr>
            <p:cNvSpPr/>
            <p:nvPr/>
          </p:nvSpPr>
          <p:spPr>
            <a:xfrm>
              <a:off x="7784943" y="886217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1" name="椭圆 190">
              <a:extLst>
                <a:ext uri="{FF2B5EF4-FFF2-40B4-BE49-F238E27FC236}">
                  <a16:creationId xmlns:a16="http://schemas.microsoft.com/office/drawing/2014/main" id="{4EC78253-9940-44A9-97A1-1440523980C0}"/>
                </a:ext>
              </a:extLst>
            </p:cNvPr>
            <p:cNvSpPr/>
            <p:nvPr/>
          </p:nvSpPr>
          <p:spPr>
            <a:xfrm>
              <a:off x="8171600" y="966387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2" name="椭圆 191">
              <a:extLst>
                <a:ext uri="{FF2B5EF4-FFF2-40B4-BE49-F238E27FC236}">
                  <a16:creationId xmlns:a16="http://schemas.microsoft.com/office/drawing/2014/main" id="{ADC8E3DC-354C-4171-A432-A32889564693}"/>
                </a:ext>
              </a:extLst>
            </p:cNvPr>
            <p:cNvSpPr/>
            <p:nvPr/>
          </p:nvSpPr>
          <p:spPr>
            <a:xfrm>
              <a:off x="11362541" y="6684879"/>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3" name="椭圆 192">
              <a:extLst>
                <a:ext uri="{FF2B5EF4-FFF2-40B4-BE49-F238E27FC236}">
                  <a16:creationId xmlns:a16="http://schemas.microsoft.com/office/drawing/2014/main" id="{6246112B-726F-4303-B018-E087D2C2256D}"/>
                </a:ext>
              </a:extLst>
            </p:cNvPr>
            <p:cNvSpPr/>
            <p:nvPr/>
          </p:nvSpPr>
          <p:spPr>
            <a:xfrm>
              <a:off x="9754992" y="777263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4" name="椭圆 193">
              <a:extLst>
                <a:ext uri="{FF2B5EF4-FFF2-40B4-BE49-F238E27FC236}">
                  <a16:creationId xmlns:a16="http://schemas.microsoft.com/office/drawing/2014/main" id="{75F937E7-7DCF-49C1-9E7E-AE94A6A24623}"/>
                </a:ext>
              </a:extLst>
            </p:cNvPr>
            <p:cNvSpPr/>
            <p:nvPr/>
          </p:nvSpPr>
          <p:spPr>
            <a:xfrm>
              <a:off x="10824595" y="714450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5" name="椭圆 194">
              <a:extLst>
                <a:ext uri="{FF2B5EF4-FFF2-40B4-BE49-F238E27FC236}">
                  <a16:creationId xmlns:a16="http://schemas.microsoft.com/office/drawing/2014/main" id="{28EC1A2C-6EF5-4E10-AE0C-4E17DCAB5AF8}"/>
                </a:ext>
              </a:extLst>
            </p:cNvPr>
            <p:cNvSpPr/>
            <p:nvPr/>
          </p:nvSpPr>
          <p:spPr>
            <a:xfrm>
              <a:off x="12416655" y="729485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6" name="椭圆 195">
              <a:extLst>
                <a:ext uri="{FF2B5EF4-FFF2-40B4-BE49-F238E27FC236}">
                  <a16:creationId xmlns:a16="http://schemas.microsoft.com/office/drawing/2014/main" id="{9C5EE316-9A3C-49B2-A5BC-254F96263248}"/>
                </a:ext>
              </a:extLst>
            </p:cNvPr>
            <p:cNvSpPr/>
            <p:nvPr/>
          </p:nvSpPr>
          <p:spPr>
            <a:xfrm>
              <a:off x="8669413" y="887888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7" name="椭圆 196">
              <a:extLst>
                <a:ext uri="{FF2B5EF4-FFF2-40B4-BE49-F238E27FC236}">
                  <a16:creationId xmlns:a16="http://schemas.microsoft.com/office/drawing/2014/main" id="{9D6AF2A1-FFB1-4240-83C5-210872DE346D}"/>
                </a:ext>
              </a:extLst>
            </p:cNvPr>
            <p:cNvSpPr/>
            <p:nvPr/>
          </p:nvSpPr>
          <p:spPr>
            <a:xfrm>
              <a:off x="11571011" y="7615430"/>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8" name="椭圆 197">
              <a:extLst>
                <a:ext uri="{FF2B5EF4-FFF2-40B4-BE49-F238E27FC236}">
                  <a16:creationId xmlns:a16="http://schemas.microsoft.com/office/drawing/2014/main" id="{1A435C58-9C52-4899-A959-E64A4D6B8F45}"/>
                </a:ext>
              </a:extLst>
            </p:cNvPr>
            <p:cNvSpPr/>
            <p:nvPr/>
          </p:nvSpPr>
          <p:spPr>
            <a:xfrm>
              <a:off x="13029187" y="864667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99" name="椭圆 198">
              <a:extLst>
                <a:ext uri="{FF2B5EF4-FFF2-40B4-BE49-F238E27FC236}">
                  <a16:creationId xmlns:a16="http://schemas.microsoft.com/office/drawing/2014/main" id="{825CAD1A-8FCA-4363-B802-4AC97C5E9B74}"/>
                </a:ext>
              </a:extLst>
            </p:cNvPr>
            <p:cNvSpPr/>
            <p:nvPr/>
          </p:nvSpPr>
          <p:spPr>
            <a:xfrm>
              <a:off x="9910435" y="852837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0" name="椭圆 199">
              <a:extLst>
                <a:ext uri="{FF2B5EF4-FFF2-40B4-BE49-F238E27FC236}">
                  <a16:creationId xmlns:a16="http://schemas.microsoft.com/office/drawing/2014/main" id="{C32CA5DC-54E0-47CD-9FF5-3A24496C0A13}"/>
                </a:ext>
              </a:extLst>
            </p:cNvPr>
            <p:cNvSpPr/>
            <p:nvPr/>
          </p:nvSpPr>
          <p:spPr>
            <a:xfrm>
              <a:off x="10825965" y="825232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1" name="椭圆 200">
              <a:extLst>
                <a:ext uri="{FF2B5EF4-FFF2-40B4-BE49-F238E27FC236}">
                  <a16:creationId xmlns:a16="http://schemas.microsoft.com/office/drawing/2014/main" id="{D5BC9CDD-7779-4331-B97A-BC2244E32B3B}"/>
                </a:ext>
              </a:extLst>
            </p:cNvPr>
            <p:cNvSpPr/>
            <p:nvPr/>
          </p:nvSpPr>
          <p:spPr>
            <a:xfrm>
              <a:off x="9271779" y="9583051"/>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2" name="椭圆 201">
              <a:extLst>
                <a:ext uri="{FF2B5EF4-FFF2-40B4-BE49-F238E27FC236}">
                  <a16:creationId xmlns:a16="http://schemas.microsoft.com/office/drawing/2014/main" id="{974E1A64-3F9D-4709-BEF5-57F6761CCCF9}"/>
                </a:ext>
              </a:extLst>
            </p:cNvPr>
            <p:cNvSpPr/>
            <p:nvPr/>
          </p:nvSpPr>
          <p:spPr>
            <a:xfrm>
              <a:off x="10039212" y="958065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3" name="椭圆 202">
              <a:extLst>
                <a:ext uri="{FF2B5EF4-FFF2-40B4-BE49-F238E27FC236}">
                  <a16:creationId xmlns:a16="http://schemas.microsoft.com/office/drawing/2014/main" id="{79AB1265-01A7-4AA8-99CC-32753617329E}"/>
                </a:ext>
              </a:extLst>
            </p:cNvPr>
            <p:cNvSpPr/>
            <p:nvPr/>
          </p:nvSpPr>
          <p:spPr>
            <a:xfrm>
              <a:off x="12870878" y="9301346"/>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4" name="椭圆 203">
              <a:extLst>
                <a:ext uri="{FF2B5EF4-FFF2-40B4-BE49-F238E27FC236}">
                  <a16:creationId xmlns:a16="http://schemas.microsoft.com/office/drawing/2014/main" id="{DC5445E8-DEF4-4AFA-8073-95DD66570F00}"/>
                </a:ext>
              </a:extLst>
            </p:cNvPr>
            <p:cNvSpPr/>
            <p:nvPr/>
          </p:nvSpPr>
          <p:spPr>
            <a:xfrm>
              <a:off x="11620095" y="9175482"/>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5" name="椭圆 204">
              <a:extLst>
                <a:ext uri="{FF2B5EF4-FFF2-40B4-BE49-F238E27FC236}">
                  <a16:creationId xmlns:a16="http://schemas.microsoft.com/office/drawing/2014/main" id="{B7C6D2E9-8837-414C-99F6-A4312628F2C6}"/>
                </a:ext>
              </a:extLst>
            </p:cNvPr>
            <p:cNvSpPr/>
            <p:nvPr/>
          </p:nvSpPr>
          <p:spPr>
            <a:xfrm>
              <a:off x="12286817" y="9336797"/>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6" name="椭圆 205">
              <a:extLst>
                <a:ext uri="{FF2B5EF4-FFF2-40B4-BE49-F238E27FC236}">
                  <a16:creationId xmlns:a16="http://schemas.microsoft.com/office/drawing/2014/main" id="{A4FD98A7-C2BF-4E15-B602-FF3F599C8E7C}"/>
                </a:ext>
              </a:extLst>
            </p:cNvPr>
            <p:cNvSpPr/>
            <p:nvPr/>
          </p:nvSpPr>
          <p:spPr>
            <a:xfrm>
              <a:off x="10695818" y="9318645"/>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7" name="椭圆 206">
              <a:extLst>
                <a:ext uri="{FF2B5EF4-FFF2-40B4-BE49-F238E27FC236}">
                  <a16:creationId xmlns:a16="http://schemas.microsoft.com/office/drawing/2014/main" id="{BDD1A156-001A-41B6-BA7C-8AFE3CB74E9E}"/>
                </a:ext>
              </a:extLst>
            </p:cNvPr>
            <p:cNvSpPr/>
            <p:nvPr/>
          </p:nvSpPr>
          <p:spPr>
            <a:xfrm>
              <a:off x="12208669" y="8217704"/>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8" name="椭圆 207">
              <a:extLst>
                <a:ext uri="{FF2B5EF4-FFF2-40B4-BE49-F238E27FC236}">
                  <a16:creationId xmlns:a16="http://schemas.microsoft.com/office/drawing/2014/main" id="{25A27ECC-4A21-4B89-8BF7-B4CB922B2DB6}"/>
                </a:ext>
              </a:extLst>
            </p:cNvPr>
            <p:cNvSpPr/>
            <p:nvPr/>
          </p:nvSpPr>
          <p:spPr>
            <a:xfrm>
              <a:off x="13443738" y="7454803"/>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9" name="椭圆 208">
              <a:extLst>
                <a:ext uri="{FF2B5EF4-FFF2-40B4-BE49-F238E27FC236}">
                  <a16:creationId xmlns:a16="http://schemas.microsoft.com/office/drawing/2014/main" id="{2C79F488-751D-4AD8-B916-7E197E252F37}"/>
                </a:ext>
              </a:extLst>
            </p:cNvPr>
            <p:cNvSpPr/>
            <p:nvPr/>
          </p:nvSpPr>
          <p:spPr>
            <a:xfrm>
              <a:off x="13181544" y="6495138"/>
              <a:ext cx="257554" cy="264404"/>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210" name="直接箭头连接符 209">
              <a:extLst>
                <a:ext uri="{FF2B5EF4-FFF2-40B4-BE49-F238E27FC236}">
                  <a16:creationId xmlns:a16="http://schemas.microsoft.com/office/drawing/2014/main" id="{6CE3A86B-138B-4C8E-9448-74C09D0BE569}"/>
                </a:ext>
              </a:extLst>
            </p:cNvPr>
            <p:cNvCxnSpPr>
              <a:cxnSpLocks/>
              <a:stCxn id="211" idx="2"/>
              <a:endCxn id="182" idx="7"/>
            </p:cNvCxnSpPr>
            <p:nvPr/>
          </p:nvCxnSpPr>
          <p:spPr>
            <a:xfrm flipH="1">
              <a:off x="10157500" y="5664188"/>
              <a:ext cx="1127534" cy="568622"/>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11" name="五角星 98">
              <a:extLst>
                <a:ext uri="{FF2B5EF4-FFF2-40B4-BE49-F238E27FC236}">
                  <a16:creationId xmlns:a16="http://schemas.microsoft.com/office/drawing/2014/main" id="{023017D4-2D8C-4E5E-8FE2-6579A43DCFF0}"/>
                </a:ext>
              </a:extLst>
            </p:cNvPr>
            <p:cNvSpPr/>
            <p:nvPr/>
          </p:nvSpPr>
          <p:spPr>
            <a:xfrm>
              <a:off x="11212820" y="5323751"/>
              <a:ext cx="378112" cy="340437"/>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212" name="直接箭头连接符 211">
              <a:extLst>
                <a:ext uri="{FF2B5EF4-FFF2-40B4-BE49-F238E27FC236}">
                  <a16:creationId xmlns:a16="http://schemas.microsoft.com/office/drawing/2014/main" id="{1E2F1CA8-5156-43F7-AF65-BAC6945A3526}"/>
                </a:ext>
              </a:extLst>
            </p:cNvPr>
            <p:cNvCxnSpPr>
              <a:cxnSpLocks/>
              <a:stCxn id="182" idx="3"/>
              <a:endCxn id="183" idx="6"/>
            </p:cNvCxnSpPr>
            <p:nvPr/>
          </p:nvCxnSpPr>
          <p:spPr>
            <a:xfrm flipH="1">
              <a:off x="9231475" y="6419770"/>
              <a:ext cx="743907" cy="377446"/>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3" name="直接箭头连接符 212">
              <a:extLst>
                <a:ext uri="{FF2B5EF4-FFF2-40B4-BE49-F238E27FC236}">
                  <a16:creationId xmlns:a16="http://schemas.microsoft.com/office/drawing/2014/main" id="{DDDABEE0-6D50-48C8-9BA9-74113326CF8C}"/>
                </a:ext>
              </a:extLst>
            </p:cNvPr>
            <p:cNvCxnSpPr>
              <a:cxnSpLocks/>
              <a:stCxn id="183" idx="3"/>
              <a:endCxn id="181" idx="6"/>
            </p:cNvCxnSpPr>
            <p:nvPr/>
          </p:nvCxnSpPr>
          <p:spPr>
            <a:xfrm flipH="1">
              <a:off x="8109096" y="6890697"/>
              <a:ext cx="902543" cy="680968"/>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4" name="直接箭头连接符 213">
              <a:extLst>
                <a:ext uri="{FF2B5EF4-FFF2-40B4-BE49-F238E27FC236}">
                  <a16:creationId xmlns:a16="http://schemas.microsoft.com/office/drawing/2014/main" id="{C54A6D5C-1A84-41B2-AA27-C6E35DF7AAFD}"/>
                </a:ext>
              </a:extLst>
            </p:cNvPr>
            <p:cNvCxnSpPr>
              <a:cxnSpLocks/>
              <a:stCxn id="181" idx="3"/>
              <a:endCxn id="184" idx="6"/>
            </p:cNvCxnSpPr>
            <p:nvPr/>
          </p:nvCxnSpPr>
          <p:spPr>
            <a:xfrm flipH="1">
              <a:off x="7487815" y="7665145"/>
              <a:ext cx="401446" cy="5383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5" name="直接箭头连接符 214">
              <a:extLst>
                <a:ext uri="{FF2B5EF4-FFF2-40B4-BE49-F238E27FC236}">
                  <a16:creationId xmlns:a16="http://schemas.microsoft.com/office/drawing/2014/main" id="{344B1D26-961A-4B26-A61D-68DC4D39F8D1}"/>
                </a:ext>
              </a:extLst>
            </p:cNvPr>
            <p:cNvCxnSpPr>
              <a:cxnSpLocks/>
              <a:stCxn id="184" idx="3"/>
              <a:endCxn id="180" idx="7"/>
            </p:cNvCxnSpPr>
            <p:nvPr/>
          </p:nvCxnSpPr>
          <p:spPr>
            <a:xfrm flipH="1">
              <a:off x="6843200" y="8296972"/>
              <a:ext cx="424779" cy="442539"/>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6" name="直接箭头连接符 215">
              <a:extLst>
                <a:ext uri="{FF2B5EF4-FFF2-40B4-BE49-F238E27FC236}">
                  <a16:creationId xmlns:a16="http://schemas.microsoft.com/office/drawing/2014/main" id="{C8684235-6C01-49AF-ABAD-AF7B689E81B3}"/>
                </a:ext>
              </a:extLst>
            </p:cNvPr>
            <p:cNvCxnSpPr>
              <a:cxnSpLocks/>
              <a:stCxn id="180" idx="3"/>
              <a:endCxn id="179" idx="7"/>
            </p:cNvCxnSpPr>
            <p:nvPr/>
          </p:nvCxnSpPr>
          <p:spPr>
            <a:xfrm flipH="1">
              <a:off x="6193149" y="8926472"/>
              <a:ext cx="467933" cy="631254"/>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7" name="直接箭头连接符 216">
              <a:extLst>
                <a:ext uri="{FF2B5EF4-FFF2-40B4-BE49-F238E27FC236}">
                  <a16:creationId xmlns:a16="http://schemas.microsoft.com/office/drawing/2014/main" id="{ABFAACCF-9AC8-429D-9F0B-398F60C4F919}"/>
                </a:ext>
              </a:extLst>
            </p:cNvPr>
            <p:cNvCxnSpPr>
              <a:cxnSpLocks/>
              <a:stCxn id="179" idx="3"/>
              <a:endCxn id="83" idx="5"/>
            </p:cNvCxnSpPr>
            <p:nvPr/>
          </p:nvCxnSpPr>
          <p:spPr>
            <a:xfrm flipH="1">
              <a:off x="5267264" y="9744687"/>
              <a:ext cx="743768" cy="170924"/>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18" name="文本框 217">
              <a:extLst>
                <a:ext uri="{FF2B5EF4-FFF2-40B4-BE49-F238E27FC236}">
                  <a16:creationId xmlns:a16="http://schemas.microsoft.com/office/drawing/2014/main" id="{C9DBA5A4-A79A-46C5-A176-25F501D0E410}"/>
                </a:ext>
              </a:extLst>
            </p:cNvPr>
            <p:cNvSpPr txBox="1"/>
            <p:nvPr/>
          </p:nvSpPr>
          <p:spPr>
            <a:xfrm>
              <a:off x="10061623" y="512445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Source</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19" name="文本框 218">
              <a:extLst>
                <a:ext uri="{FF2B5EF4-FFF2-40B4-BE49-F238E27FC236}">
                  <a16:creationId xmlns:a16="http://schemas.microsoft.com/office/drawing/2014/main" id="{A51B4960-EF11-4897-B388-80F4006C6549}"/>
                </a:ext>
              </a:extLst>
            </p:cNvPr>
            <p:cNvSpPr txBox="1"/>
            <p:nvPr/>
          </p:nvSpPr>
          <p:spPr>
            <a:xfrm>
              <a:off x="4773704" y="9308723"/>
              <a:ext cx="93060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Sink</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20" name="文本框 219">
              <a:extLst>
                <a:ext uri="{FF2B5EF4-FFF2-40B4-BE49-F238E27FC236}">
                  <a16:creationId xmlns:a16="http://schemas.microsoft.com/office/drawing/2014/main" id="{5BCB8EBC-CF5E-4E7E-9E95-9E737EC41A99}"/>
                </a:ext>
              </a:extLst>
            </p:cNvPr>
            <p:cNvSpPr txBox="1"/>
            <p:nvPr/>
          </p:nvSpPr>
          <p:spPr>
            <a:xfrm>
              <a:off x="9998813" y="6358121"/>
              <a:ext cx="500083"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U</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21" name="文本框 220">
              <a:extLst>
                <a:ext uri="{FF2B5EF4-FFF2-40B4-BE49-F238E27FC236}">
                  <a16:creationId xmlns:a16="http://schemas.microsoft.com/office/drawing/2014/main" id="{C1FE0ABB-D28D-475E-91D0-EBB7EABF1FDA}"/>
                </a:ext>
              </a:extLst>
            </p:cNvPr>
            <p:cNvSpPr txBox="1"/>
            <p:nvPr/>
          </p:nvSpPr>
          <p:spPr>
            <a:xfrm>
              <a:off x="9007626" y="6811237"/>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V</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22" name="文本框 221">
              <a:extLst>
                <a:ext uri="{FF2B5EF4-FFF2-40B4-BE49-F238E27FC236}">
                  <a16:creationId xmlns:a16="http://schemas.microsoft.com/office/drawing/2014/main" id="{39876CB8-8B76-4DD6-9AF4-97A45894B8D0}"/>
                </a:ext>
              </a:extLst>
            </p:cNvPr>
            <p:cNvSpPr txBox="1"/>
            <p:nvPr/>
          </p:nvSpPr>
          <p:spPr>
            <a:xfrm>
              <a:off x="8013890" y="745994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W</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23" name="文本框 222">
              <a:extLst>
                <a:ext uri="{FF2B5EF4-FFF2-40B4-BE49-F238E27FC236}">
                  <a16:creationId xmlns:a16="http://schemas.microsoft.com/office/drawing/2014/main" id="{89911F58-B480-4256-A1EB-C124A6D34C77}"/>
                </a:ext>
              </a:extLst>
            </p:cNvPr>
            <p:cNvSpPr txBox="1"/>
            <p:nvPr/>
          </p:nvSpPr>
          <p:spPr>
            <a:xfrm>
              <a:off x="7363185" y="8084276"/>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X</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24" name="文本框 223">
              <a:extLst>
                <a:ext uri="{FF2B5EF4-FFF2-40B4-BE49-F238E27FC236}">
                  <a16:creationId xmlns:a16="http://schemas.microsoft.com/office/drawing/2014/main" id="{36BBE3B4-4D26-47A2-9F01-271E25C05AE0}"/>
                </a:ext>
              </a:extLst>
            </p:cNvPr>
            <p:cNvSpPr txBox="1"/>
            <p:nvPr/>
          </p:nvSpPr>
          <p:spPr>
            <a:xfrm>
              <a:off x="6659181" y="8841610"/>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Y</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25" name="文本框 224">
              <a:extLst>
                <a:ext uri="{FF2B5EF4-FFF2-40B4-BE49-F238E27FC236}">
                  <a16:creationId xmlns:a16="http://schemas.microsoft.com/office/drawing/2014/main" id="{D5523691-9B54-4EEF-8725-D45F75A1EEAA}"/>
                </a:ext>
              </a:extLst>
            </p:cNvPr>
            <p:cNvSpPr txBox="1"/>
            <p:nvPr/>
          </p:nvSpPr>
          <p:spPr>
            <a:xfrm>
              <a:off x="6161648" y="9684085"/>
              <a:ext cx="1633348"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Z</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226" name="文本框 225">
              <a:extLst>
                <a:ext uri="{FF2B5EF4-FFF2-40B4-BE49-F238E27FC236}">
                  <a16:creationId xmlns:a16="http://schemas.microsoft.com/office/drawing/2014/main" id="{CFBC3F2F-A6C3-4847-8E3C-7E284A1C6D07}"/>
                </a:ext>
              </a:extLst>
            </p:cNvPr>
            <p:cNvSpPr txBox="1"/>
            <p:nvPr/>
          </p:nvSpPr>
          <p:spPr>
            <a:xfrm>
              <a:off x="8845353" y="8801989"/>
              <a:ext cx="4473592" cy="523220"/>
            </a:xfrm>
            <a:prstGeom prst="rect">
              <a:avLst/>
            </a:prstGeom>
            <a:noFill/>
          </p:spPr>
          <p:txBody>
            <a:bodyPr wrap="square">
              <a:spAutoFit/>
            </a:bodyPr>
            <a:lstStyle/>
            <a:p>
              <a:r>
                <a:rPr lang="pl-PL" altLang="zh-CN" sz="2800" dirty="0">
                  <a:solidFill>
                    <a:srgbClr val="FF0000"/>
                  </a:solidFill>
                  <a:latin typeface="Arial" panose="020B0604020202020204" pitchFamily="34" charset="0"/>
                  <a:cs typeface="Arial" panose="020B0604020202020204" pitchFamily="34" charset="0"/>
                </a:rPr>
                <a:t>&lt; source, U, V, W, X, Y, Z &gt;</a:t>
              </a:r>
              <a:endParaRPr lang="zh-CN" altLang="en-US" sz="28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384734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The Fixed Path Routing</a:t>
            </a:r>
            <a:endParaRPr sz="6600" b="1" dirty="0">
              <a:solidFill>
                <a:schemeClr val="bg1"/>
              </a:solidFill>
              <a:latin typeface="Arial" panose="020B0604020202020204" pitchFamily="34" charset="0"/>
              <a:cs typeface="Arial" panose="020B0604020202020204" pitchFamily="34" charset="0"/>
            </a:endParaRPr>
          </a:p>
        </p:txBody>
      </p:sp>
      <p:grpSp>
        <p:nvGrpSpPr>
          <p:cNvPr id="120" name="组合 119">
            <a:extLst>
              <a:ext uri="{FF2B5EF4-FFF2-40B4-BE49-F238E27FC236}">
                <a16:creationId xmlns:a16="http://schemas.microsoft.com/office/drawing/2014/main" id="{5ACB0E2E-A71F-47B0-A109-9D6CB2C2C82D}"/>
              </a:ext>
            </a:extLst>
          </p:cNvPr>
          <p:cNvGrpSpPr>
            <a:grpSpLocks noChangeAspect="1"/>
          </p:cNvGrpSpPr>
          <p:nvPr/>
        </p:nvGrpSpPr>
        <p:grpSpPr>
          <a:xfrm>
            <a:off x="4262400" y="5126400"/>
            <a:ext cx="10012270" cy="5184000"/>
            <a:chOff x="5190001" y="3823938"/>
            <a:chExt cx="9281649" cy="4805712"/>
          </a:xfrm>
        </p:grpSpPr>
        <p:sp>
          <p:nvSpPr>
            <p:cNvPr id="38" name="椭圆 37">
              <a:extLst>
                <a:ext uri="{FF2B5EF4-FFF2-40B4-BE49-F238E27FC236}">
                  <a16:creationId xmlns:a16="http://schemas.microsoft.com/office/drawing/2014/main" id="{EFF58BB9-AF7C-4449-BF0D-6235C6F04C90}"/>
                </a:ext>
              </a:extLst>
            </p:cNvPr>
            <p:cNvSpPr/>
            <p:nvPr/>
          </p:nvSpPr>
          <p:spPr>
            <a:xfrm>
              <a:off x="5809126" y="45148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0" name="等腰三角形 39">
              <a:extLst>
                <a:ext uri="{FF2B5EF4-FFF2-40B4-BE49-F238E27FC236}">
                  <a16:creationId xmlns:a16="http://schemas.microsoft.com/office/drawing/2014/main" id="{ED5F66A2-C02C-4800-9DD0-FBC708F1B6EE}"/>
                </a:ext>
              </a:extLst>
            </p:cNvPr>
            <p:cNvSpPr/>
            <p:nvPr/>
          </p:nvSpPr>
          <p:spPr>
            <a:xfrm>
              <a:off x="5897708" y="8137207"/>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CE2AF366-CE84-4640-8E75-A8F197FFE56C}"/>
                </a:ext>
              </a:extLst>
            </p:cNvPr>
            <p:cNvSpPr/>
            <p:nvPr/>
          </p:nvSpPr>
          <p:spPr>
            <a:xfrm>
              <a:off x="5190001" y="3829050"/>
              <a:ext cx="9281649" cy="480060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8197E697-85DA-4C09-9A4E-52D26E5C7556}"/>
                </a:ext>
              </a:extLst>
            </p:cNvPr>
            <p:cNvSpPr/>
            <p:nvPr/>
          </p:nvSpPr>
          <p:spPr>
            <a:xfrm>
              <a:off x="6079953" y="553529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15DB2067-D1B0-46EF-BF4D-AE70E3AEE0C0}"/>
                </a:ext>
              </a:extLst>
            </p:cNvPr>
            <p:cNvSpPr/>
            <p:nvPr/>
          </p:nvSpPr>
          <p:spPr>
            <a:xfrm>
              <a:off x="8279911" y="514794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C8B672B6-F5D8-4EE8-9090-E3C99E4C134B}"/>
                </a:ext>
              </a:extLst>
            </p:cNvPr>
            <p:cNvSpPr/>
            <p:nvPr/>
          </p:nvSpPr>
          <p:spPr>
            <a:xfrm>
              <a:off x="5428126"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F7FD1915-8ED7-4845-A390-AB20CA13CE80}"/>
                </a:ext>
              </a:extLst>
            </p:cNvPr>
            <p:cNvSpPr/>
            <p:nvPr/>
          </p:nvSpPr>
          <p:spPr>
            <a:xfrm>
              <a:off x="5387486" y="4845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0AFE8104-1235-43DF-9FB6-6C21501AED21}"/>
                </a:ext>
              </a:extLst>
            </p:cNvPr>
            <p:cNvSpPr/>
            <p:nvPr/>
          </p:nvSpPr>
          <p:spPr>
            <a:xfrm>
              <a:off x="7235336" y="4845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32B5D19C-0B0B-44CF-A79C-6BFA0A76FD0A}"/>
                </a:ext>
              </a:extLst>
            </p:cNvPr>
            <p:cNvSpPr/>
            <p:nvPr/>
          </p:nvSpPr>
          <p:spPr>
            <a:xfrm>
              <a:off x="7235336" y="398608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05686959-6424-46A1-AC10-C308EE4A447D}"/>
                </a:ext>
              </a:extLst>
            </p:cNvPr>
            <p:cNvSpPr/>
            <p:nvPr/>
          </p:nvSpPr>
          <p:spPr>
            <a:xfrm>
              <a:off x="6541281" y="451707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8DE74C64-917F-4FD0-903B-996E3D062AE6}"/>
                </a:ext>
              </a:extLst>
            </p:cNvPr>
            <p:cNvSpPr/>
            <p:nvPr/>
          </p:nvSpPr>
          <p:spPr>
            <a:xfrm>
              <a:off x="5506866" y="612743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85553715-6016-4346-BD64-EED7984610EF}"/>
                </a:ext>
              </a:extLst>
            </p:cNvPr>
            <p:cNvSpPr/>
            <p:nvPr/>
          </p:nvSpPr>
          <p:spPr>
            <a:xfrm>
              <a:off x="5387486" y="702754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972A1CC2-3D35-4E54-B4D0-CD75E3458928}"/>
                </a:ext>
              </a:extLst>
            </p:cNvPr>
            <p:cNvSpPr/>
            <p:nvPr/>
          </p:nvSpPr>
          <p:spPr>
            <a:xfrm>
              <a:off x="6541281" y="6416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DF950C0B-7046-4C65-8093-EEB830F938E0}"/>
                </a:ext>
              </a:extLst>
            </p:cNvPr>
            <p:cNvSpPr/>
            <p:nvPr/>
          </p:nvSpPr>
          <p:spPr>
            <a:xfrm>
              <a:off x="8247526"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F4C05845-F747-4226-9BAB-430CCB26D883}"/>
                </a:ext>
              </a:extLst>
            </p:cNvPr>
            <p:cNvSpPr/>
            <p:nvPr/>
          </p:nvSpPr>
          <p:spPr>
            <a:xfrm>
              <a:off x="7235336" y="570465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50B29421-542E-477A-B314-0B7B0CEED507}"/>
                </a:ext>
              </a:extLst>
            </p:cNvPr>
            <p:cNvSpPr/>
            <p:nvPr/>
          </p:nvSpPr>
          <p:spPr>
            <a:xfrm>
              <a:off x="5397646" y="8020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F379EFB4-09F9-41A9-B7F7-F5699D42F057}"/>
                </a:ext>
              </a:extLst>
            </p:cNvPr>
            <p:cNvSpPr/>
            <p:nvPr/>
          </p:nvSpPr>
          <p:spPr>
            <a:xfrm>
              <a:off x="8662037" y="457041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E216B133-C454-4B25-950E-97D847E688B9}"/>
                </a:ext>
              </a:extLst>
            </p:cNvPr>
            <p:cNvSpPr/>
            <p:nvPr/>
          </p:nvSpPr>
          <p:spPr>
            <a:xfrm>
              <a:off x="13161278" y="422656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98810AF1-2A51-4D66-9913-DBE5029A68D2}"/>
                </a:ext>
              </a:extLst>
            </p:cNvPr>
            <p:cNvSpPr/>
            <p:nvPr/>
          </p:nvSpPr>
          <p:spPr>
            <a:xfrm>
              <a:off x="10588258" y="398367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A97E0013-8A3C-4F33-BBD0-AADAAC440DAC}"/>
                </a:ext>
              </a:extLst>
            </p:cNvPr>
            <p:cNvSpPr/>
            <p:nvPr/>
          </p:nvSpPr>
          <p:spPr>
            <a:xfrm>
              <a:off x="9711445"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1983BE5-B4EF-428E-960F-E7E1E8F42964}"/>
                </a:ext>
              </a:extLst>
            </p:cNvPr>
            <p:cNvSpPr/>
            <p:nvPr/>
          </p:nvSpPr>
          <p:spPr>
            <a:xfrm>
              <a:off x="6511436" y="727789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0E56EB37-2AAB-428E-ABD8-47B1AB63000B}"/>
                </a:ext>
              </a:extLst>
            </p:cNvPr>
            <p:cNvSpPr/>
            <p:nvPr/>
          </p:nvSpPr>
          <p:spPr>
            <a:xfrm>
              <a:off x="9434687" y="45405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7D368072-5DC3-4F98-9E6D-34E2AA9428AB}"/>
                </a:ext>
              </a:extLst>
            </p:cNvPr>
            <p:cNvSpPr/>
            <p:nvPr/>
          </p:nvSpPr>
          <p:spPr>
            <a:xfrm>
              <a:off x="14028566" y="398373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E3024ECD-BCA0-46ED-B99A-2AF54E4F801D}"/>
                </a:ext>
              </a:extLst>
            </p:cNvPr>
            <p:cNvSpPr/>
            <p:nvPr/>
          </p:nvSpPr>
          <p:spPr>
            <a:xfrm>
              <a:off x="6777501" y="789781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5C21035-0D10-45B0-832D-C0BBAEB993BF}"/>
                </a:ext>
              </a:extLst>
            </p:cNvPr>
            <p:cNvSpPr/>
            <p:nvPr/>
          </p:nvSpPr>
          <p:spPr>
            <a:xfrm>
              <a:off x="7380116" y="71393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891C36FC-BE88-444B-99F8-519B7E6C4B5F}"/>
                </a:ext>
              </a:extLst>
            </p:cNvPr>
            <p:cNvSpPr/>
            <p:nvPr/>
          </p:nvSpPr>
          <p:spPr>
            <a:xfrm>
              <a:off x="8518671" y="597001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6C3593FB-DA51-445B-B762-F474BA01D0B1}"/>
                </a:ext>
              </a:extLst>
            </p:cNvPr>
            <p:cNvSpPr/>
            <p:nvPr/>
          </p:nvSpPr>
          <p:spPr>
            <a:xfrm>
              <a:off x="10452563" y="481552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572B77CA-DB2E-4CBA-BF35-94A68855F49F}"/>
                </a:ext>
              </a:extLst>
            </p:cNvPr>
            <p:cNvSpPr/>
            <p:nvPr/>
          </p:nvSpPr>
          <p:spPr>
            <a:xfrm>
              <a:off x="9559147" y="525208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643EB5E7-CB73-4386-8B9B-07D8C1376810}"/>
                </a:ext>
              </a:extLst>
            </p:cNvPr>
            <p:cNvSpPr/>
            <p:nvPr/>
          </p:nvSpPr>
          <p:spPr>
            <a:xfrm>
              <a:off x="7942726" y="65557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9D298EF5-11CD-4579-9218-CA6D6D041DC0}"/>
                </a:ext>
              </a:extLst>
            </p:cNvPr>
            <p:cNvSpPr/>
            <p:nvPr/>
          </p:nvSpPr>
          <p:spPr>
            <a:xfrm>
              <a:off x="9532478" y="6416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FB1BA489-786F-4ABC-8956-3CE2DD7B6DAB}"/>
                </a:ext>
              </a:extLst>
            </p:cNvPr>
            <p:cNvSpPr/>
            <p:nvPr/>
          </p:nvSpPr>
          <p:spPr>
            <a:xfrm>
              <a:off x="8781417" y="640143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7EDF451C-1794-4F0C-9D2C-839929E28012}"/>
                </a:ext>
              </a:extLst>
            </p:cNvPr>
            <p:cNvSpPr/>
            <p:nvPr/>
          </p:nvSpPr>
          <p:spPr>
            <a:xfrm>
              <a:off x="10452563" y="552481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CC4E21F8-03B7-45D7-B6EF-D00657C77C90}"/>
                </a:ext>
              </a:extLst>
            </p:cNvPr>
            <p:cNvSpPr/>
            <p:nvPr/>
          </p:nvSpPr>
          <p:spPr>
            <a:xfrm>
              <a:off x="12426546" y="482631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72DFE3E-9393-4DC9-ADDD-332AFB5EB3FD}"/>
                </a:ext>
              </a:extLst>
            </p:cNvPr>
            <p:cNvSpPr/>
            <p:nvPr/>
          </p:nvSpPr>
          <p:spPr>
            <a:xfrm>
              <a:off x="7942726" y="79438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B97FE370-27C9-4B5F-A0CA-F9AE5079ECEB}"/>
                </a:ext>
              </a:extLst>
            </p:cNvPr>
            <p:cNvSpPr/>
            <p:nvPr/>
          </p:nvSpPr>
          <p:spPr>
            <a:xfrm>
              <a:off x="8456932" y="728891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54762CE4-117B-4048-94D4-CD67D1FC57AF}"/>
                </a:ext>
              </a:extLst>
            </p:cNvPr>
            <p:cNvSpPr/>
            <p:nvPr/>
          </p:nvSpPr>
          <p:spPr>
            <a:xfrm>
              <a:off x="8815374" y="803211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70D277AB-048C-41FC-A3E8-99660DF3354D}"/>
                </a:ext>
              </a:extLst>
            </p:cNvPr>
            <p:cNvSpPr/>
            <p:nvPr/>
          </p:nvSpPr>
          <p:spPr>
            <a:xfrm>
              <a:off x="11773463" y="527049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8CE73851-F889-4D60-863E-D9200E87F196}"/>
                </a:ext>
              </a:extLst>
            </p:cNvPr>
            <p:cNvSpPr/>
            <p:nvPr/>
          </p:nvSpPr>
          <p:spPr>
            <a:xfrm>
              <a:off x="10283221" y="627887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D41ADDC7-3328-4F56-8ACE-4C61A592DFE5}"/>
                </a:ext>
              </a:extLst>
            </p:cNvPr>
            <p:cNvSpPr/>
            <p:nvPr/>
          </p:nvSpPr>
          <p:spPr>
            <a:xfrm>
              <a:off x="11274773" y="569658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8349EB4D-0181-4627-A414-33BAB2D2CCC3}"/>
                </a:ext>
              </a:extLst>
            </p:cNvPr>
            <p:cNvSpPr/>
            <p:nvPr/>
          </p:nvSpPr>
          <p:spPr>
            <a:xfrm>
              <a:off x="12750656" y="5835966"/>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507D7EB2-B71A-482A-A919-66CEF34D1CD0}"/>
                </a:ext>
              </a:extLst>
            </p:cNvPr>
            <p:cNvSpPr/>
            <p:nvPr/>
          </p:nvSpPr>
          <p:spPr>
            <a:xfrm>
              <a:off x="9276860" y="73044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31486A-BB73-41A0-96B6-6C7A70277498}"/>
                </a:ext>
              </a:extLst>
            </p:cNvPr>
            <p:cNvSpPr/>
            <p:nvPr/>
          </p:nvSpPr>
          <p:spPr>
            <a:xfrm>
              <a:off x="11966721" y="6133146"/>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D0E947D8-62BE-4173-83A1-A678ED325EA1}"/>
                </a:ext>
              </a:extLst>
            </p:cNvPr>
            <p:cNvSpPr/>
            <p:nvPr/>
          </p:nvSpPr>
          <p:spPr>
            <a:xfrm>
              <a:off x="13318490" y="70891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FDAF7D6D-AC56-4BE9-BF04-79F0F2C48A7E}"/>
                </a:ext>
              </a:extLst>
            </p:cNvPr>
            <p:cNvSpPr/>
            <p:nvPr/>
          </p:nvSpPr>
          <p:spPr>
            <a:xfrm>
              <a:off x="10427321" y="697947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016CE3D0-BBBA-4BDB-B4C9-204595CCAF25}"/>
                </a:ext>
              </a:extLst>
            </p:cNvPr>
            <p:cNvSpPr/>
            <p:nvPr/>
          </p:nvSpPr>
          <p:spPr>
            <a:xfrm>
              <a:off x="11276043" y="672356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F55AAD8D-AE29-457A-81DF-43E0F8F52B8C}"/>
                </a:ext>
              </a:extLst>
            </p:cNvPr>
            <p:cNvSpPr/>
            <p:nvPr/>
          </p:nvSpPr>
          <p:spPr>
            <a:xfrm>
              <a:off x="9835270" y="795718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A16952C7-AB48-4CC0-8F7B-EFA630628D57}"/>
                </a:ext>
              </a:extLst>
            </p:cNvPr>
            <p:cNvSpPr/>
            <p:nvPr/>
          </p:nvSpPr>
          <p:spPr>
            <a:xfrm>
              <a:off x="10546701" y="795496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B7E1E028-2B5F-47DF-9FC1-9C86D5AF5687}"/>
                </a:ext>
              </a:extLst>
            </p:cNvPr>
            <p:cNvSpPr/>
            <p:nvPr/>
          </p:nvSpPr>
          <p:spPr>
            <a:xfrm>
              <a:off x="13171733" y="769603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96B72CAC-FF0B-4EA7-9E90-E6142CBFE994}"/>
                </a:ext>
              </a:extLst>
            </p:cNvPr>
            <p:cNvSpPr/>
            <p:nvPr/>
          </p:nvSpPr>
          <p:spPr>
            <a:xfrm>
              <a:off x="12012223" y="7579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25CE91FF-C06F-4522-AC94-DDFF294DD8A4}"/>
                </a:ext>
              </a:extLst>
            </p:cNvPr>
            <p:cNvSpPr/>
            <p:nvPr/>
          </p:nvSpPr>
          <p:spPr>
            <a:xfrm>
              <a:off x="12630293" y="7728901"/>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9712E0DF-604F-4E6D-8A05-8275F02900C7}"/>
                </a:ext>
              </a:extLst>
            </p:cNvPr>
            <p:cNvSpPr/>
            <p:nvPr/>
          </p:nvSpPr>
          <p:spPr>
            <a:xfrm>
              <a:off x="11155393" y="771207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10E3699B-19FA-48AC-8EC4-5F867F639B5D}"/>
                </a:ext>
              </a:extLst>
            </p:cNvPr>
            <p:cNvSpPr/>
            <p:nvPr/>
          </p:nvSpPr>
          <p:spPr>
            <a:xfrm>
              <a:off x="12557847" y="669147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28DCAA4C-45D8-4C6B-A275-ABD0A1A9C5B1}"/>
                </a:ext>
              </a:extLst>
            </p:cNvPr>
            <p:cNvSpPr/>
            <p:nvPr/>
          </p:nvSpPr>
          <p:spPr>
            <a:xfrm>
              <a:off x="13702790" y="59842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576C835F-1A59-432C-8866-FB8989946B23}"/>
                </a:ext>
              </a:extLst>
            </p:cNvPr>
            <p:cNvSpPr/>
            <p:nvPr/>
          </p:nvSpPr>
          <p:spPr>
            <a:xfrm>
              <a:off x="13459729" y="50946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5" name="直接箭头连接符 4">
              <a:extLst>
                <a:ext uri="{FF2B5EF4-FFF2-40B4-BE49-F238E27FC236}">
                  <a16:creationId xmlns:a16="http://schemas.microsoft.com/office/drawing/2014/main" id="{57E9B14A-D59D-434E-81E5-2F0662B0C0ED}"/>
                </a:ext>
              </a:extLst>
            </p:cNvPr>
            <p:cNvCxnSpPr>
              <a:cxnSpLocks/>
              <a:stCxn id="81" idx="2"/>
              <a:endCxn id="35" idx="7"/>
            </p:cNvCxnSpPr>
            <p:nvPr/>
          </p:nvCxnSpPr>
          <p:spPr>
            <a:xfrm flipH="1">
              <a:off x="10656357" y="4324290"/>
              <a:ext cx="1045255" cy="527128"/>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五角星 98">
              <a:extLst>
                <a:ext uri="{FF2B5EF4-FFF2-40B4-BE49-F238E27FC236}">
                  <a16:creationId xmlns:a16="http://schemas.microsoft.com/office/drawing/2014/main" id="{65595EAE-5E76-44D9-A908-5A17685982A2}"/>
                </a:ext>
              </a:extLst>
            </p:cNvPr>
            <p:cNvSpPr/>
            <p:nvPr/>
          </p:nvSpPr>
          <p:spPr>
            <a:xfrm>
              <a:off x="11634668" y="4008696"/>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82" name="直接箭头连接符 81">
              <a:extLst>
                <a:ext uri="{FF2B5EF4-FFF2-40B4-BE49-F238E27FC236}">
                  <a16:creationId xmlns:a16="http://schemas.microsoft.com/office/drawing/2014/main" id="{5100A450-E39E-404F-A729-2A5DE7FC047D}"/>
                </a:ext>
              </a:extLst>
            </p:cNvPr>
            <p:cNvCxnSpPr>
              <a:cxnSpLocks/>
              <a:stCxn id="35" idx="3"/>
              <a:endCxn id="36" idx="6"/>
            </p:cNvCxnSpPr>
            <p:nvPr/>
          </p:nvCxnSpPr>
          <p:spPr>
            <a:xfrm flipH="1">
              <a:off x="9797907" y="5024736"/>
              <a:ext cx="689622" cy="349903"/>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9A40846C-F5C4-410E-BB59-30CC8AC5F8E9}"/>
                </a:ext>
              </a:extLst>
            </p:cNvPr>
            <p:cNvCxnSpPr>
              <a:cxnSpLocks/>
              <a:stCxn id="36" idx="3"/>
              <a:endCxn id="34" idx="6"/>
            </p:cNvCxnSpPr>
            <p:nvPr/>
          </p:nvCxnSpPr>
          <p:spPr>
            <a:xfrm flipH="1">
              <a:off x="8757431" y="5461298"/>
              <a:ext cx="836682" cy="631276"/>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8FCA46BB-CD30-4DF9-873A-E6E1652CC91F}"/>
                </a:ext>
              </a:extLst>
            </p:cNvPr>
            <p:cNvCxnSpPr>
              <a:cxnSpLocks/>
              <a:stCxn id="34" idx="3"/>
              <a:endCxn id="41" idx="6"/>
            </p:cNvCxnSpPr>
            <p:nvPr/>
          </p:nvCxnSpPr>
          <p:spPr>
            <a:xfrm flipH="1">
              <a:off x="8181486" y="6179233"/>
              <a:ext cx="372151" cy="499062"/>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8799E71A-3DD8-4D5E-8055-D92F133F1560}"/>
                </a:ext>
              </a:extLst>
            </p:cNvPr>
            <p:cNvCxnSpPr>
              <a:cxnSpLocks/>
              <a:stCxn id="41" idx="3"/>
              <a:endCxn id="33" idx="7"/>
            </p:cNvCxnSpPr>
            <p:nvPr/>
          </p:nvCxnSpPr>
          <p:spPr>
            <a:xfrm flipH="1">
              <a:off x="7583910" y="6764954"/>
              <a:ext cx="393782" cy="4102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7C586C40-3285-4DEA-B3D5-8114C73588E7}"/>
                </a:ext>
              </a:extLst>
            </p:cNvPr>
            <p:cNvCxnSpPr>
              <a:cxnSpLocks/>
              <a:stCxn id="33" idx="3"/>
              <a:endCxn id="32" idx="7"/>
            </p:cNvCxnSpPr>
            <p:nvPr/>
          </p:nvCxnSpPr>
          <p:spPr>
            <a:xfrm flipH="1">
              <a:off x="6981295" y="7348518"/>
              <a:ext cx="433787" cy="585190"/>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57CFE5F1-9D76-47F6-971A-46902A4E115D}"/>
                </a:ext>
              </a:extLst>
            </p:cNvPr>
            <p:cNvCxnSpPr>
              <a:cxnSpLocks/>
              <a:stCxn id="32" idx="3"/>
              <a:endCxn id="40" idx="5"/>
            </p:cNvCxnSpPr>
            <p:nvPr/>
          </p:nvCxnSpPr>
          <p:spPr>
            <a:xfrm flipH="1">
              <a:off x="6122974" y="8107026"/>
              <a:ext cx="689493" cy="158451"/>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文本框 107">
              <a:extLst>
                <a:ext uri="{FF2B5EF4-FFF2-40B4-BE49-F238E27FC236}">
                  <a16:creationId xmlns:a16="http://schemas.microsoft.com/office/drawing/2014/main" id="{8685F270-67C4-44ED-89AC-0F08585D1D33}"/>
                </a:ext>
              </a:extLst>
            </p:cNvPr>
            <p:cNvSpPr txBox="1"/>
            <p:nvPr/>
          </p:nvSpPr>
          <p:spPr>
            <a:xfrm>
              <a:off x="10567477" y="3823938"/>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Source</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09" name="文本框 108">
              <a:extLst>
                <a:ext uri="{FF2B5EF4-FFF2-40B4-BE49-F238E27FC236}">
                  <a16:creationId xmlns:a16="http://schemas.microsoft.com/office/drawing/2014/main" id="{C3CF5EFF-131C-4B1E-9D90-632DF64FE778}"/>
                </a:ext>
              </a:extLst>
            </p:cNvPr>
            <p:cNvSpPr txBox="1"/>
            <p:nvPr/>
          </p:nvSpPr>
          <p:spPr>
            <a:xfrm>
              <a:off x="5665431" y="7702875"/>
              <a:ext cx="862699"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Sink</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0" name="文本框 109">
              <a:extLst>
                <a:ext uri="{FF2B5EF4-FFF2-40B4-BE49-F238E27FC236}">
                  <a16:creationId xmlns:a16="http://schemas.microsoft.com/office/drawing/2014/main" id="{F6B130FB-E3F3-4566-B18A-2A416796F30F}"/>
                </a:ext>
              </a:extLst>
            </p:cNvPr>
            <p:cNvSpPr txBox="1"/>
            <p:nvPr/>
          </p:nvSpPr>
          <p:spPr>
            <a:xfrm>
              <a:off x="10509250" y="4967585"/>
              <a:ext cx="463591"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U</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1" name="文本框 110">
              <a:extLst>
                <a:ext uri="{FF2B5EF4-FFF2-40B4-BE49-F238E27FC236}">
                  <a16:creationId xmlns:a16="http://schemas.microsoft.com/office/drawing/2014/main" id="{EE31D2FC-3EC3-46B8-BFF1-B7B9951F7060}"/>
                </a:ext>
              </a:extLst>
            </p:cNvPr>
            <p:cNvSpPr txBox="1"/>
            <p:nvPr/>
          </p:nvSpPr>
          <p:spPr>
            <a:xfrm>
              <a:off x="9590393" y="5387636"/>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V</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2" name="文本框 111">
              <a:extLst>
                <a:ext uri="{FF2B5EF4-FFF2-40B4-BE49-F238E27FC236}">
                  <a16:creationId xmlns:a16="http://schemas.microsoft.com/office/drawing/2014/main" id="{3573FACB-C65C-4398-948E-15090019DEBC}"/>
                </a:ext>
              </a:extLst>
            </p:cNvPr>
            <p:cNvSpPr txBox="1"/>
            <p:nvPr/>
          </p:nvSpPr>
          <p:spPr>
            <a:xfrm>
              <a:off x="8669172" y="5989002"/>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W</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3" name="文本框 112">
              <a:extLst>
                <a:ext uri="{FF2B5EF4-FFF2-40B4-BE49-F238E27FC236}">
                  <a16:creationId xmlns:a16="http://schemas.microsoft.com/office/drawing/2014/main" id="{71C73ECC-58A8-4E6F-A96F-2FDF7DDE80A4}"/>
                </a:ext>
              </a:extLst>
            </p:cNvPr>
            <p:cNvSpPr txBox="1"/>
            <p:nvPr/>
          </p:nvSpPr>
          <p:spPr>
            <a:xfrm>
              <a:off x="8065951" y="6567779"/>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X</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4" name="文本框 113">
              <a:extLst>
                <a:ext uri="{FF2B5EF4-FFF2-40B4-BE49-F238E27FC236}">
                  <a16:creationId xmlns:a16="http://schemas.microsoft.com/office/drawing/2014/main" id="{52FB3BDD-C878-4B99-9E68-3F170AEE89B7}"/>
                </a:ext>
              </a:extLst>
            </p:cNvPr>
            <p:cNvSpPr txBox="1"/>
            <p:nvPr/>
          </p:nvSpPr>
          <p:spPr>
            <a:xfrm>
              <a:off x="7413320" y="7269849"/>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Y</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5" name="文本框 114">
              <a:extLst>
                <a:ext uri="{FF2B5EF4-FFF2-40B4-BE49-F238E27FC236}">
                  <a16:creationId xmlns:a16="http://schemas.microsoft.com/office/drawing/2014/main" id="{07173E79-E941-4E2A-B39A-F8A837FC8A17}"/>
                </a:ext>
              </a:extLst>
            </p:cNvPr>
            <p:cNvSpPr txBox="1"/>
            <p:nvPr/>
          </p:nvSpPr>
          <p:spPr>
            <a:xfrm>
              <a:off x="6952093" y="8050846"/>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Z</a:t>
              </a:r>
              <a:endParaRPr lang="zh-CN" altLang="en-US" sz="2400" b="1" dirty="0">
                <a:solidFill>
                  <a:srgbClr val="FF0000"/>
                </a:solidFill>
                <a:latin typeface="Arial" panose="020B0604020202020204" pitchFamily="34" charset="0"/>
                <a:cs typeface="Arial" panose="020B0604020202020204" pitchFamily="34" charset="0"/>
              </a:endParaRPr>
            </a:p>
          </p:txBody>
        </p:sp>
      </p:grpSp>
      <p:sp>
        <p:nvSpPr>
          <p:cNvPr id="121" name="object 10">
            <a:extLst>
              <a:ext uri="{FF2B5EF4-FFF2-40B4-BE49-F238E27FC236}">
                <a16:creationId xmlns:a16="http://schemas.microsoft.com/office/drawing/2014/main" id="{7BF9E111-BC73-4CC1-BA63-EE77931F196D}"/>
              </a:ext>
            </a:extLst>
          </p:cNvPr>
          <p:cNvSpPr txBox="1"/>
          <p:nvPr/>
        </p:nvSpPr>
        <p:spPr>
          <a:xfrm>
            <a:off x="796015" y="2165151"/>
            <a:ext cx="17976729" cy="13297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For the </a:t>
            </a:r>
            <a:r>
              <a:rPr lang="en-US" altLang="zh-CN" sz="3600" i="1" dirty="0">
                <a:latin typeface="Arial" panose="020B0604020202020204" pitchFamily="34" charset="0"/>
                <a:ea typeface="微软雅黑" panose="020B0503020204020204" charset="-122"/>
                <a:cs typeface="Arial" panose="020B0604020202020204" pitchFamily="34" charset="0"/>
                <a:sym typeface="+mn-ea"/>
              </a:rPr>
              <a:t>i+1</a:t>
            </a:r>
            <a:r>
              <a:rPr lang="en-US" altLang="zh-CN" sz="3600" i="1" baseline="-25000" dirty="0">
                <a:latin typeface="Arial" panose="020B0604020202020204" pitchFamily="34" charset="0"/>
                <a:ea typeface="微软雅黑" panose="020B0503020204020204" charset="-122"/>
                <a:cs typeface="Arial" panose="020B0604020202020204" pitchFamily="34" charset="0"/>
                <a:sym typeface="+mn-ea"/>
              </a:rPr>
              <a:t>-th</a:t>
            </a:r>
            <a:r>
              <a:rPr lang="en-US" altLang="zh-CN" sz="3600" i="1" dirty="0">
                <a:latin typeface="Arial" panose="020B0604020202020204" pitchFamily="34" charset="0"/>
                <a:ea typeface="微软雅黑" panose="020B0503020204020204" charset="-122"/>
                <a:cs typeface="Arial" panose="020B0604020202020204" pitchFamily="34" charset="0"/>
                <a:sym typeface="+mn-ea"/>
              </a:rPr>
              <a:t>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node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of the fixed path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r>
              <a:rPr lang="en-US" altLang="zh-CN" sz="3600" i="1" dirty="0" err="1">
                <a:solidFill>
                  <a:srgbClr val="FF0000"/>
                </a:solidFill>
                <a:latin typeface="Arial" panose="020B0604020202020204" pitchFamily="34" charset="0"/>
                <a:ea typeface="微软雅黑" panose="020B0503020204020204" charset="-122"/>
                <a:cs typeface="Arial" panose="020B0604020202020204" pitchFamily="34" charset="0"/>
                <a:sym typeface="+mn-ea"/>
              </a:rPr>
              <a:t>i</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will select the node farthest from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from its neighbor nodes as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endPar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22" name="object 10">
            <a:extLst>
              <a:ext uri="{FF2B5EF4-FFF2-40B4-BE49-F238E27FC236}">
                <a16:creationId xmlns:a16="http://schemas.microsoft.com/office/drawing/2014/main" id="{F671812B-CF83-4973-B686-71F75C47E381}"/>
              </a:ext>
            </a:extLst>
          </p:cNvPr>
          <p:cNvSpPr txBox="1"/>
          <p:nvPr/>
        </p:nvSpPr>
        <p:spPr>
          <a:xfrm>
            <a:off x="7231810" y="10291887"/>
            <a:ext cx="12040440" cy="637290"/>
          </a:xfrm>
          <a:prstGeom prst="rect">
            <a:avLst/>
          </a:prstGeom>
        </p:spPr>
        <p:txBody>
          <a:bodyPr vert="horz" wrap="square" lIns="0" tIns="12700" rIns="0" bIns="0" rtlCol="0">
            <a:spAutoFit/>
          </a:bodyPr>
          <a:lstStyle/>
          <a:p>
            <a:pPr marL="12065">
              <a:lnSpc>
                <a:spcPct val="125000"/>
              </a:lnSpc>
              <a:spcBef>
                <a:spcPts val="2490"/>
              </a:spcBef>
              <a:tabLst>
                <a:tab pos="527685" algn="l"/>
                <a:tab pos="528320" algn="l"/>
              </a:tabLst>
            </a:pP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U, V, W &gt;    &gt;&gt;&gt;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   ,   &gt;</a:t>
            </a:r>
          </a:p>
        </p:txBody>
      </p:sp>
    </p:spTree>
    <p:extLst>
      <p:ext uri="{BB962C8B-B14F-4D97-AF65-F5344CB8AC3E}">
        <p14:creationId xmlns:p14="http://schemas.microsoft.com/office/powerpoint/2010/main" val="156194639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The Fixed Path Routing</a:t>
            </a:r>
            <a:endParaRPr sz="6600" b="1" dirty="0">
              <a:solidFill>
                <a:schemeClr val="bg1"/>
              </a:solidFill>
              <a:latin typeface="Arial" panose="020B0604020202020204" pitchFamily="34" charset="0"/>
              <a:cs typeface="Arial" panose="020B0604020202020204" pitchFamily="34" charset="0"/>
            </a:endParaRPr>
          </a:p>
        </p:txBody>
      </p:sp>
      <p:grpSp>
        <p:nvGrpSpPr>
          <p:cNvPr id="120" name="组合 119">
            <a:extLst>
              <a:ext uri="{FF2B5EF4-FFF2-40B4-BE49-F238E27FC236}">
                <a16:creationId xmlns:a16="http://schemas.microsoft.com/office/drawing/2014/main" id="{5ACB0E2E-A71F-47B0-A109-9D6CB2C2C82D}"/>
              </a:ext>
            </a:extLst>
          </p:cNvPr>
          <p:cNvGrpSpPr>
            <a:grpSpLocks noChangeAspect="1"/>
          </p:cNvGrpSpPr>
          <p:nvPr/>
        </p:nvGrpSpPr>
        <p:grpSpPr>
          <a:xfrm>
            <a:off x="4262400" y="5126400"/>
            <a:ext cx="10012270" cy="5184000"/>
            <a:chOff x="5190001" y="3823938"/>
            <a:chExt cx="9281649" cy="4805712"/>
          </a:xfrm>
        </p:grpSpPr>
        <p:sp>
          <p:nvSpPr>
            <p:cNvPr id="38" name="椭圆 37">
              <a:extLst>
                <a:ext uri="{FF2B5EF4-FFF2-40B4-BE49-F238E27FC236}">
                  <a16:creationId xmlns:a16="http://schemas.microsoft.com/office/drawing/2014/main" id="{EFF58BB9-AF7C-4449-BF0D-6235C6F04C90}"/>
                </a:ext>
              </a:extLst>
            </p:cNvPr>
            <p:cNvSpPr/>
            <p:nvPr/>
          </p:nvSpPr>
          <p:spPr>
            <a:xfrm>
              <a:off x="5809126" y="45148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0" name="等腰三角形 39">
              <a:extLst>
                <a:ext uri="{FF2B5EF4-FFF2-40B4-BE49-F238E27FC236}">
                  <a16:creationId xmlns:a16="http://schemas.microsoft.com/office/drawing/2014/main" id="{ED5F66A2-C02C-4800-9DD0-FBC708F1B6EE}"/>
                </a:ext>
              </a:extLst>
            </p:cNvPr>
            <p:cNvSpPr/>
            <p:nvPr/>
          </p:nvSpPr>
          <p:spPr>
            <a:xfrm>
              <a:off x="5897708" y="8137207"/>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CE2AF366-CE84-4640-8E75-A8F197FFE56C}"/>
                </a:ext>
              </a:extLst>
            </p:cNvPr>
            <p:cNvSpPr/>
            <p:nvPr/>
          </p:nvSpPr>
          <p:spPr>
            <a:xfrm>
              <a:off x="5190001" y="3829050"/>
              <a:ext cx="9281649" cy="480060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8197E697-85DA-4C09-9A4E-52D26E5C7556}"/>
                </a:ext>
              </a:extLst>
            </p:cNvPr>
            <p:cNvSpPr/>
            <p:nvPr/>
          </p:nvSpPr>
          <p:spPr>
            <a:xfrm>
              <a:off x="6079953" y="553529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15DB2067-D1B0-46EF-BF4D-AE70E3AEE0C0}"/>
                </a:ext>
              </a:extLst>
            </p:cNvPr>
            <p:cNvSpPr/>
            <p:nvPr/>
          </p:nvSpPr>
          <p:spPr>
            <a:xfrm>
              <a:off x="8279911" y="514794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C8B672B6-F5D8-4EE8-9090-E3C99E4C134B}"/>
                </a:ext>
              </a:extLst>
            </p:cNvPr>
            <p:cNvSpPr/>
            <p:nvPr/>
          </p:nvSpPr>
          <p:spPr>
            <a:xfrm>
              <a:off x="5428126"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F7FD1915-8ED7-4845-A390-AB20CA13CE80}"/>
                </a:ext>
              </a:extLst>
            </p:cNvPr>
            <p:cNvSpPr/>
            <p:nvPr/>
          </p:nvSpPr>
          <p:spPr>
            <a:xfrm>
              <a:off x="5387486" y="4845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0AFE8104-1235-43DF-9FB6-6C21501AED21}"/>
                </a:ext>
              </a:extLst>
            </p:cNvPr>
            <p:cNvSpPr/>
            <p:nvPr/>
          </p:nvSpPr>
          <p:spPr>
            <a:xfrm>
              <a:off x="7235336" y="4845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32B5D19C-0B0B-44CF-A79C-6BFA0A76FD0A}"/>
                </a:ext>
              </a:extLst>
            </p:cNvPr>
            <p:cNvSpPr/>
            <p:nvPr/>
          </p:nvSpPr>
          <p:spPr>
            <a:xfrm>
              <a:off x="7235336" y="398608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05686959-6424-46A1-AC10-C308EE4A447D}"/>
                </a:ext>
              </a:extLst>
            </p:cNvPr>
            <p:cNvSpPr/>
            <p:nvPr/>
          </p:nvSpPr>
          <p:spPr>
            <a:xfrm>
              <a:off x="6541281" y="451707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8DE74C64-917F-4FD0-903B-996E3D062AE6}"/>
                </a:ext>
              </a:extLst>
            </p:cNvPr>
            <p:cNvSpPr/>
            <p:nvPr/>
          </p:nvSpPr>
          <p:spPr>
            <a:xfrm>
              <a:off x="5506866" y="612743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85553715-6016-4346-BD64-EED7984610EF}"/>
                </a:ext>
              </a:extLst>
            </p:cNvPr>
            <p:cNvSpPr/>
            <p:nvPr/>
          </p:nvSpPr>
          <p:spPr>
            <a:xfrm>
              <a:off x="5387486" y="702754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972A1CC2-3D35-4E54-B4D0-CD75E3458928}"/>
                </a:ext>
              </a:extLst>
            </p:cNvPr>
            <p:cNvSpPr/>
            <p:nvPr/>
          </p:nvSpPr>
          <p:spPr>
            <a:xfrm>
              <a:off x="6541281" y="6416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DF950C0B-7046-4C65-8093-EEB830F938E0}"/>
                </a:ext>
              </a:extLst>
            </p:cNvPr>
            <p:cNvSpPr/>
            <p:nvPr/>
          </p:nvSpPr>
          <p:spPr>
            <a:xfrm>
              <a:off x="8247526"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F4C05845-F747-4226-9BAB-430CCB26D883}"/>
                </a:ext>
              </a:extLst>
            </p:cNvPr>
            <p:cNvSpPr/>
            <p:nvPr/>
          </p:nvSpPr>
          <p:spPr>
            <a:xfrm>
              <a:off x="7235336" y="570465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50B29421-542E-477A-B314-0B7B0CEED507}"/>
                </a:ext>
              </a:extLst>
            </p:cNvPr>
            <p:cNvSpPr/>
            <p:nvPr/>
          </p:nvSpPr>
          <p:spPr>
            <a:xfrm>
              <a:off x="5397646" y="8020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F379EFB4-09F9-41A9-B7F7-F5699D42F057}"/>
                </a:ext>
              </a:extLst>
            </p:cNvPr>
            <p:cNvSpPr/>
            <p:nvPr/>
          </p:nvSpPr>
          <p:spPr>
            <a:xfrm>
              <a:off x="8662037" y="457041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E216B133-C454-4B25-950E-97D847E688B9}"/>
                </a:ext>
              </a:extLst>
            </p:cNvPr>
            <p:cNvSpPr/>
            <p:nvPr/>
          </p:nvSpPr>
          <p:spPr>
            <a:xfrm>
              <a:off x="13161278" y="422656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98810AF1-2A51-4D66-9913-DBE5029A68D2}"/>
                </a:ext>
              </a:extLst>
            </p:cNvPr>
            <p:cNvSpPr/>
            <p:nvPr/>
          </p:nvSpPr>
          <p:spPr>
            <a:xfrm>
              <a:off x="10588258" y="398367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A97E0013-8A3C-4F33-BBD0-AADAAC440DAC}"/>
                </a:ext>
              </a:extLst>
            </p:cNvPr>
            <p:cNvSpPr/>
            <p:nvPr/>
          </p:nvSpPr>
          <p:spPr>
            <a:xfrm>
              <a:off x="9711445"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1983BE5-B4EF-428E-960F-E7E1E8F42964}"/>
                </a:ext>
              </a:extLst>
            </p:cNvPr>
            <p:cNvSpPr/>
            <p:nvPr/>
          </p:nvSpPr>
          <p:spPr>
            <a:xfrm>
              <a:off x="6511436" y="727789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0E56EB37-2AAB-428E-ABD8-47B1AB63000B}"/>
                </a:ext>
              </a:extLst>
            </p:cNvPr>
            <p:cNvSpPr/>
            <p:nvPr/>
          </p:nvSpPr>
          <p:spPr>
            <a:xfrm>
              <a:off x="9434687" y="45405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7D368072-5DC3-4F98-9E6D-34E2AA9428AB}"/>
                </a:ext>
              </a:extLst>
            </p:cNvPr>
            <p:cNvSpPr/>
            <p:nvPr/>
          </p:nvSpPr>
          <p:spPr>
            <a:xfrm>
              <a:off x="14028566" y="398373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E3024ECD-BCA0-46ED-B99A-2AF54E4F801D}"/>
                </a:ext>
              </a:extLst>
            </p:cNvPr>
            <p:cNvSpPr/>
            <p:nvPr/>
          </p:nvSpPr>
          <p:spPr>
            <a:xfrm>
              <a:off x="6777501" y="789781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5C21035-0D10-45B0-832D-C0BBAEB993BF}"/>
                </a:ext>
              </a:extLst>
            </p:cNvPr>
            <p:cNvSpPr/>
            <p:nvPr/>
          </p:nvSpPr>
          <p:spPr>
            <a:xfrm>
              <a:off x="7380116" y="71393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891C36FC-BE88-444B-99F8-519B7E6C4B5F}"/>
                </a:ext>
              </a:extLst>
            </p:cNvPr>
            <p:cNvSpPr/>
            <p:nvPr/>
          </p:nvSpPr>
          <p:spPr>
            <a:xfrm>
              <a:off x="8518671" y="597001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6C3593FB-DA51-445B-B762-F474BA01D0B1}"/>
                </a:ext>
              </a:extLst>
            </p:cNvPr>
            <p:cNvSpPr/>
            <p:nvPr/>
          </p:nvSpPr>
          <p:spPr>
            <a:xfrm>
              <a:off x="10452563" y="481552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572B77CA-DB2E-4CBA-BF35-94A68855F49F}"/>
                </a:ext>
              </a:extLst>
            </p:cNvPr>
            <p:cNvSpPr/>
            <p:nvPr/>
          </p:nvSpPr>
          <p:spPr>
            <a:xfrm>
              <a:off x="9559147" y="525208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643EB5E7-CB73-4386-8B9B-07D8C1376810}"/>
                </a:ext>
              </a:extLst>
            </p:cNvPr>
            <p:cNvSpPr/>
            <p:nvPr/>
          </p:nvSpPr>
          <p:spPr>
            <a:xfrm>
              <a:off x="7942726" y="65557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9D298EF5-11CD-4579-9218-CA6D6D041DC0}"/>
                </a:ext>
              </a:extLst>
            </p:cNvPr>
            <p:cNvSpPr/>
            <p:nvPr/>
          </p:nvSpPr>
          <p:spPr>
            <a:xfrm>
              <a:off x="9532478" y="6416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FB1BA489-786F-4ABC-8956-3CE2DD7B6DAB}"/>
                </a:ext>
              </a:extLst>
            </p:cNvPr>
            <p:cNvSpPr/>
            <p:nvPr/>
          </p:nvSpPr>
          <p:spPr>
            <a:xfrm>
              <a:off x="8781417" y="640143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7EDF451C-1794-4F0C-9D2C-839929E28012}"/>
                </a:ext>
              </a:extLst>
            </p:cNvPr>
            <p:cNvSpPr/>
            <p:nvPr/>
          </p:nvSpPr>
          <p:spPr>
            <a:xfrm>
              <a:off x="10452563" y="552481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CC4E21F8-03B7-45D7-B6EF-D00657C77C90}"/>
                </a:ext>
              </a:extLst>
            </p:cNvPr>
            <p:cNvSpPr/>
            <p:nvPr/>
          </p:nvSpPr>
          <p:spPr>
            <a:xfrm>
              <a:off x="12426546" y="482631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72DFE3E-9393-4DC9-ADDD-332AFB5EB3FD}"/>
                </a:ext>
              </a:extLst>
            </p:cNvPr>
            <p:cNvSpPr/>
            <p:nvPr/>
          </p:nvSpPr>
          <p:spPr>
            <a:xfrm>
              <a:off x="7942726" y="79438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B97FE370-27C9-4B5F-A0CA-F9AE5079ECEB}"/>
                </a:ext>
              </a:extLst>
            </p:cNvPr>
            <p:cNvSpPr/>
            <p:nvPr/>
          </p:nvSpPr>
          <p:spPr>
            <a:xfrm>
              <a:off x="8456932" y="728891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54762CE4-117B-4048-94D4-CD67D1FC57AF}"/>
                </a:ext>
              </a:extLst>
            </p:cNvPr>
            <p:cNvSpPr/>
            <p:nvPr/>
          </p:nvSpPr>
          <p:spPr>
            <a:xfrm>
              <a:off x="8815374" y="803211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70D277AB-048C-41FC-A3E8-99660DF3354D}"/>
                </a:ext>
              </a:extLst>
            </p:cNvPr>
            <p:cNvSpPr/>
            <p:nvPr/>
          </p:nvSpPr>
          <p:spPr>
            <a:xfrm>
              <a:off x="11773463" y="527049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8CE73851-F889-4D60-863E-D9200E87F196}"/>
                </a:ext>
              </a:extLst>
            </p:cNvPr>
            <p:cNvSpPr/>
            <p:nvPr/>
          </p:nvSpPr>
          <p:spPr>
            <a:xfrm>
              <a:off x="10283221" y="627887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D41ADDC7-3328-4F56-8ACE-4C61A592DFE5}"/>
                </a:ext>
              </a:extLst>
            </p:cNvPr>
            <p:cNvSpPr/>
            <p:nvPr/>
          </p:nvSpPr>
          <p:spPr>
            <a:xfrm>
              <a:off x="11274773" y="569658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8349EB4D-0181-4627-A414-33BAB2D2CCC3}"/>
                </a:ext>
              </a:extLst>
            </p:cNvPr>
            <p:cNvSpPr/>
            <p:nvPr/>
          </p:nvSpPr>
          <p:spPr>
            <a:xfrm>
              <a:off x="12750656" y="5835966"/>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507D7EB2-B71A-482A-A919-66CEF34D1CD0}"/>
                </a:ext>
              </a:extLst>
            </p:cNvPr>
            <p:cNvSpPr/>
            <p:nvPr/>
          </p:nvSpPr>
          <p:spPr>
            <a:xfrm>
              <a:off x="9276860" y="73044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31486A-BB73-41A0-96B6-6C7A70277498}"/>
                </a:ext>
              </a:extLst>
            </p:cNvPr>
            <p:cNvSpPr/>
            <p:nvPr/>
          </p:nvSpPr>
          <p:spPr>
            <a:xfrm>
              <a:off x="11966721" y="6133146"/>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D0E947D8-62BE-4173-83A1-A678ED325EA1}"/>
                </a:ext>
              </a:extLst>
            </p:cNvPr>
            <p:cNvSpPr/>
            <p:nvPr/>
          </p:nvSpPr>
          <p:spPr>
            <a:xfrm>
              <a:off x="13318490" y="70891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FDAF7D6D-AC56-4BE9-BF04-79F0F2C48A7E}"/>
                </a:ext>
              </a:extLst>
            </p:cNvPr>
            <p:cNvSpPr/>
            <p:nvPr/>
          </p:nvSpPr>
          <p:spPr>
            <a:xfrm>
              <a:off x="10427321" y="697947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016CE3D0-BBBA-4BDB-B4C9-204595CCAF25}"/>
                </a:ext>
              </a:extLst>
            </p:cNvPr>
            <p:cNvSpPr/>
            <p:nvPr/>
          </p:nvSpPr>
          <p:spPr>
            <a:xfrm>
              <a:off x="11276043" y="672356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F55AAD8D-AE29-457A-81DF-43E0F8F52B8C}"/>
                </a:ext>
              </a:extLst>
            </p:cNvPr>
            <p:cNvSpPr/>
            <p:nvPr/>
          </p:nvSpPr>
          <p:spPr>
            <a:xfrm>
              <a:off x="9835270" y="795718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A16952C7-AB48-4CC0-8F7B-EFA630628D57}"/>
                </a:ext>
              </a:extLst>
            </p:cNvPr>
            <p:cNvSpPr/>
            <p:nvPr/>
          </p:nvSpPr>
          <p:spPr>
            <a:xfrm>
              <a:off x="10546701" y="795496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B7E1E028-2B5F-47DF-9FC1-9C86D5AF5687}"/>
                </a:ext>
              </a:extLst>
            </p:cNvPr>
            <p:cNvSpPr/>
            <p:nvPr/>
          </p:nvSpPr>
          <p:spPr>
            <a:xfrm>
              <a:off x="13171733" y="769603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96B72CAC-FF0B-4EA7-9E90-E6142CBFE994}"/>
                </a:ext>
              </a:extLst>
            </p:cNvPr>
            <p:cNvSpPr/>
            <p:nvPr/>
          </p:nvSpPr>
          <p:spPr>
            <a:xfrm>
              <a:off x="12012223" y="7579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25CE91FF-C06F-4522-AC94-DDFF294DD8A4}"/>
                </a:ext>
              </a:extLst>
            </p:cNvPr>
            <p:cNvSpPr/>
            <p:nvPr/>
          </p:nvSpPr>
          <p:spPr>
            <a:xfrm>
              <a:off x="12630293" y="7728901"/>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9712E0DF-604F-4E6D-8A05-8275F02900C7}"/>
                </a:ext>
              </a:extLst>
            </p:cNvPr>
            <p:cNvSpPr/>
            <p:nvPr/>
          </p:nvSpPr>
          <p:spPr>
            <a:xfrm>
              <a:off x="11155393" y="771207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10E3699B-19FA-48AC-8EC4-5F867F639B5D}"/>
                </a:ext>
              </a:extLst>
            </p:cNvPr>
            <p:cNvSpPr/>
            <p:nvPr/>
          </p:nvSpPr>
          <p:spPr>
            <a:xfrm>
              <a:off x="12557847" y="669147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28DCAA4C-45D8-4C6B-A275-ABD0A1A9C5B1}"/>
                </a:ext>
              </a:extLst>
            </p:cNvPr>
            <p:cNvSpPr/>
            <p:nvPr/>
          </p:nvSpPr>
          <p:spPr>
            <a:xfrm>
              <a:off x="13702790" y="59842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576C835F-1A59-432C-8866-FB8989946B23}"/>
                </a:ext>
              </a:extLst>
            </p:cNvPr>
            <p:cNvSpPr/>
            <p:nvPr/>
          </p:nvSpPr>
          <p:spPr>
            <a:xfrm>
              <a:off x="13459729" y="50946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5" name="直接箭头连接符 4">
              <a:extLst>
                <a:ext uri="{FF2B5EF4-FFF2-40B4-BE49-F238E27FC236}">
                  <a16:creationId xmlns:a16="http://schemas.microsoft.com/office/drawing/2014/main" id="{57E9B14A-D59D-434E-81E5-2F0662B0C0ED}"/>
                </a:ext>
              </a:extLst>
            </p:cNvPr>
            <p:cNvCxnSpPr>
              <a:cxnSpLocks/>
              <a:stCxn id="81" idx="2"/>
              <a:endCxn id="35" idx="7"/>
            </p:cNvCxnSpPr>
            <p:nvPr/>
          </p:nvCxnSpPr>
          <p:spPr>
            <a:xfrm flipH="1">
              <a:off x="10656357" y="4324290"/>
              <a:ext cx="1045255" cy="527128"/>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五角星 98">
              <a:extLst>
                <a:ext uri="{FF2B5EF4-FFF2-40B4-BE49-F238E27FC236}">
                  <a16:creationId xmlns:a16="http://schemas.microsoft.com/office/drawing/2014/main" id="{65595EAE-5E76-44D9-A908-5A17685982A2}"/>
                </a:ext>
              </a:extLst>
            </p:cNvPr>
            <p:cNvSpPr/>
            <p:nvPr/>
          </p:nvSpPr>
          <p:spPr>
            <a:xfrm>
              <a:off x="11634668" y="4008696"/>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82" name="直接箭头连接符 81">
              <a:extLst>
                <a:ext uri="{FF2B5EF4-FFF2-40B4-BE49-F238E27FC236}">
                  <a16:creationId xmlns:a16="http://schemas.microsoft.com/office/drawing/2014/main" id="{5100A450-E39E-404F-A729-2A5DE7FC047D}"/>
                </a:ext>
              </a:extLst>
            </p:cNvPr>
            <p:cNvCxnSpPr>
              <a:cxnSpLocks/>
              <a:stCxn id="35" idx="3"/>
              <a:endCxn id="36" idx="6"/>
            </p:cNvCxnSpPr>
            <p:nvPr/>
          </p:nvCxnSpPr>
          <p:spPr>
            <a:xfrm flipH="1">
              <a:off x="9797907" y="5024736"/>
              <a:ext cx="689622" cy="349903"/>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9A40846C-F5C4-410E-BB59-30CC8AC5F8E9}"/>
                </a:ext>
              </a:extLst>
            </p:cNvPr>
            <p:cNvCxnSpPr>
              <a:cxnSpLocks/>
              <a:stCxn id="36" idx="3"/>
              <a:endCxn id="34" idx="6"/>
            </p:cNvCxnSpPr>
            <p:nvPr/>
          </p:nvCxnSpPr>
          <p:spPr>
            <a:xfrm flipH="1">
              <a:off x="8757431" y="5461298"/>
              <a:ext cx="836682" cy="631276"/>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4B0A588F-11F3-4C05-A0F0-9AC1D9EF1248}"/>
                </a:ext>
              </a:extLst>
            </p:cNvPr>
            <p:cNvCxnSpPr>
              <a:cxnSpLocks/>
              <a:stCxn id="81" idx="3"/>
              <a:endCxn id="45" idx="7"/>
            </p:cNvCxnSpPr>
            <p:nvPr/>
          </p:nvCxnSpPr>
          <p:spPr>
            <a:xfrm>
              <a:off x="11918244" y="4324290"/>
              <a:ext cx="712096" cy="537923"/>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8FCA46BB-CD30-4DF9-873A-E6E1652CC91F}"/>
                </a:ext>
              </a:extLst>
            </p:cNvPr>
            <p:cNvCxnSpPr>
              <a:cxnSpLocks/>
              <a:stCxn id="34" idx="3"/>
              <a:endCxn id="41" idx="6"/>
            </p:cNvCxnSpPr>
            <p:nvPr/>
          </p:nvCxnSpPr>
          <p:spPr>
            <a:xfrm flipH="1">
              <a:off x="8181486" y="6179233"/>
              <a:ext cx="372151" cy="499062"/>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8799E71A-3DD8-4D5E-8055-D92F133F1560}"/>
                </a:ext>
              </a:extLst>
            </p:cNvPr>
            <p:cNvCxnSpPr>
              <a:cxnSpLocks/>
              <a:stCxn id="41" idx="3"/>
              <a:endCxn id="33" idx="7"/>
            </p:cNvCxnSpPr>
            <p:nvPr/>
          </p:nvCxnSpPr>
          <p:spPr>
            <a:xfrm flipH="1">
              <a:off x="7583910" y="6764954"/>
              <a:ext cx="393782" cy="4102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7C586C40-3285-4DEA-B3D5-8114C73588E7}"/>
                </a:ext>
              </a:extLst>
            </p:cNvPr>
            <p:cNvCxnSpPr>
              <a:cxnSpLocks/>
              <a:stCxn id="33" idx="3"/>
              <a:endCxn id="32" idx="7"/>
            </p:cNvCxnSpPr>
            <p:nvPr/>
          </p:nvCxnSpPr>
          <p:spPr>
            <a:xfrm flipH="1">
              <a:off x="6981295" y="7348518"/>
              <a:ext cx="433787" cy="585190"/>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57CFE5F1-9D76-47F6-971A-46902A4E115D}"/>
                </a:ext>
              </a:extLst>
            </p:cNvPr>
            <p:cNvCxnSpPr>
              <a:cxnSpLocks/>
              <a:stCxn id="32" idx="3"/>
              <a:endCxn id="40" idx="5"/>
            </p:cNvCxnSpPr>
            <p:nvPr/>
          </p:nvCxnSpPr>
          <p:spPr>
            <a:xfrm flipH="1">
              <a:off x="6122974" y="8107026"/>
              <a:ext cx="689493" cy="158451"/>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文本框 107">
              <a:extLst>
                <a:ext uri="{FF2B5EF4-FFF2-40B4-BE49-F238E27FC236}">
                  <a16:creationId xmlns:a16="http://schemas.microsoft.com/office/drawing/2014/main" id="{8685F270-67C4-44ED-89AC-0F08585D1D33}"/>
                </a:ext>
              </a:extLst>
            </p:cNvPr>
            <p:cNvSpPr txBox="1"/>
            <p:nvPr/>
          </p:nvSpPr>
          <p:spPr>
            <a:xfrm>
              <a:off x="10567477" y="3823938"/>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Source</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09" name="文本框 108">
              <a:extLst>
                <a:ext uri="{FF2B5EF4-FFF2-40B4-BE49-F238E27FC236}">
                  <a16:creationId xmlns:a16="http://schemas.microsoft.com/office/drawing/2014/main" id="{C3CF5EFF-131C-4B1E-9D90-632DF64FE778}"/>
                </a:ext>
              </a:extLst>
            </p:cNvPr>
            <p:cNvSpPr txBox="1"/>
            <p:nvPr/>
          </p:nvSpPr>
          <p:spPr>
            <a:xfrm>
              <a:off x="5665431" y="7702875"/>
              <a:ext cx="862699"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Sink</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0" name="文本框 109">
              <a:extLst>
                <a:ext uri="{FF2B5EF4-FFF2-40B4-BE49-F238E27FC236}">
                  <a16:creationId xmlns:a16="http://schemas.microsoft.com/office/drawing/2014/main" id="{F6B130FB-E3F3-4566-B18A-2A416796F30F}"/>
                </a:ext>
              </a:extLst>
            </p:cNvPr>
            <p:cNvSpPr txBox="1"/>
            <p:nvPr/>
          </p:nvSpPr>
          <p:spPr>
            <a:xfrm>
              <a:off x="10509250" y="4967585"/>
              <a:ext cx="463591"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U</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1" name="文本框 110">
              <a:extLst>
                <a:ext uri="{FF2B5EF4-FFF2-40B4-BE49-F238E27FC236}">
                  <a16:creationId xmlns:a16="http://schemas.microsoft.com/office/drawing/2014/main" id="{EE31D2FC-3EC3-46B8-BFF1-B7B9951F7060}"/>
                </a:ext>
              </a:extLst>
            </p:cNvPr>
            <p:cNvSpPr txBox="1"/>
            <p:nvPr/>
          </p:nvSpPr>
          <p:spPr>
            <a:xfrm>
              <a:off x="9590393" y="5387636"/>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V</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2" name="文本框 111">
              <a:extLst>
                <a:ext uri="{FF2B5EF4-FFF2-40B4-BE49-F238E27FC236}">
                  <a16:creationId xmlns:a16="http://schemas.microsoft.com/office/drawing/2014/main" id="{3573FACB-C65C-4398-948E-15090019DEBC}"/>
                </a:ext>
              </a:extLst>
            </p:cNvPr>
            <p:cNvSpPr txBox="1"/>
            <p:nvPr/>
          </p:nvSpPr>
          <p:spPr>
            <a:xfrm>
              <a:off x="8669172" y="5989002"/>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W</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3" name="文本框 112">
              <a:extLst>
                <a:ext uri="{FF2B5EF4-FFF2-40B4-BE49-F238E27FC236}">
                  <a16:creationId xmlns:a16="http://schemas.microsoft.com/office/drawing/2014/main" id="{71C73ECC-58A8-4E6F-A96F-2FDF7DDE80A4}"/>
                </a:ext>
              </a:extLst>
            </p:cNvPr>
            <p:cNvSpPr txBox="1"/>
            <p:nvPr/>
          </p:nvSpPr>
          <p:spPr>
            <a:xfrm>
              <a:off x="8065951" y="6567779"/>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X</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4" name="文本框 113">
              <a:extLst>
                <a:ext uri="{FF2B5EF4-FFF2-40B4-BE49-F238E27FC236}">
                  <a16:creationId xmlns:a16="http://schemas.microsoft.com/office/drawing/2014/main" id="{52FB3BDD-C878-4B99-9E68-3F170AEE89B7}"/>
                </a:ext>
              </a:extLst>
            </p:cNvPr>
            <p:cNvSpPr txBox="1"/>
            <p:nvPr/>
          </p:nvSpPr>
          <p:spPr>
            <a:xfrm>
              <a:off x="7413320" y="7269849"/>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Y</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5" name="文本框 114">
              <a:extLst>
                <a:ext uri="{FF2B5EF4-FFF2-40B4-BE49-F238E27FC236}">
                  <a16:creationId xmlns:a16="http://schemas.microsoft.com/office/drawing/2014/main" id="{07173E79-E941-4E2A-B39A-F8A837FC8A17}"/>
                </a:ext>
              </a:extLst>
            </p:cNvPr>
            <p:cNvSpPr txBox="1"/>
            <p:nvPr/>
          </p:nvSpPr>
          <p:spPr>
            <a:xfrm>
              <a:off x="6952093" y="8050846"/>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Z</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6" name="文本框 115">
              <a:extLst>
                <a:ext uri="{FF2B5EF4-FFF2-40B4-BE49-F238E27FC236}">
                  <a16:creationId xmlns:a16="http://schemas.microsoft.com/office/drawing/2014/main" id="{92C6E5CF-CE1E-4A74-B333-0ACF527898D3}"/>
                </a:ext>
              </a:extLst>
            </p:cNvPr>
            <p:cNvSpPr txBox="1"/>
            <p:nvPr/>
          </p:nvSpPr>
          <p:spPr>
            <a:xfrm>
              <a:off x="12633167" y="4609762"/>
              <a:ext cx="463591"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A</a:t>
              </a:r>
              <a:endParaRPr lang="zh-CN" altLang="en-US" sz="2400" b="1" dirty="0">
                <a:solidFill>
                  <a:srgbClr val="FF0000"/>
                </a:solidFill>
                <a:latin typeface="Arial" panose="020B0604020202020204" pitchFamily="34" charset="0"/>
                <a:cs typeface="Arial" panose="020B0604020202020204" pitchFamily="34" charset="0"/>
              </a:endParaRPr>
            </a:p>
          </p:txBody>
        </p:sp>
      </p:grpSp>
      <p:sp>
        <p:nvSpPr>
          <p:cNvPr id="121" name="object 10">
            <a:extLst>
              <a:ext uri="{FF2B5EF4-FFF2-40B4-BE49-F238E27FC236}">
                <a16:creationId xmlns:a16="http://schemas.microsoft.com/office/drawing/2014/main" id="{7BF9E111-BC73-4CC1-BA63-EE77931F196D}"/>
              </a:ext>
            </a:extLst>
          </p:cNvPr>
          <p:cNvSpPr txBox="1"/>
          <p:nvPr/>
        </p:nvSpPr>
        <p:spPr>
          <a:xfrm>
            <a:off x="796015" y="2165151"/>
            <a:ext cx="17976729" cy="13297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For the </a:t>
            </a:r>
            <a:r>
              <a:rPr lang="en-US" altLang="zh-CN" sz="3600" i="1" dirty="0">
                <a:latin typeface="Arial" panose="020B0604020202020204" pitchFamily="34" charset="0"/>
                <a:ea typeface="微软雅黑" panose="020B0503020204020204" charset="-122"/>
                <a:cs typeface="Arial" panose="020B0604020202020204" pitchFamily="34" charset="0"/>
                <a:sym typeface="+mn-ea"/>
              </a:rPr>
              <a:t>i+1</a:t>
            </a:r>
            <a:r>
              <a:rPr lang="en-US" altLang="zh-CN" sz="3600" i="1" baseline="-25000" dirty="0">
                <a:latin typeface="Arial" panose="020B0604020202020204" pitchFamily="34" charset="0"/>
                <a:ea typeface="微软雅黑" panose="020B0503020204020204" charset="-122"/>
                <a:cs typeface="Arial" panose="020B0604020202020204" pitchFamily="34" charset="0"/>
                <a:sym typeface="+mn-ea"/>
              </a:rPr>
              <a:t>-th</a:t>
            </a:r>
            <a:r>
              <a:rPr lang="en-US" altLang="zh-CN" sz="3600" i="1" dirty="0">
                <a:latin typeface="Arial" panose="020B0604020202020204" pitchFamily="34" charset="0"/>
                <a:ea typeface="微软雅黑" panose="020B0503020204020204" charset="-122"/>
                <a:cs typeface="Arial" panose="020B0604020202020204" pitchFamily="34" charset="0"/>
                <a:sym typeface="+mn-ea"/>
              </a:rPr>
              <a:t>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node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of the fixed path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r>
              <a:rPr lang="en-US" altLang="zh-CN" sz="3600" i="1" dirty="0" err="1">
                <a:solidFill>
                  <a:srgbClr val="FF0000"/>
                </a:solidFill>
                <a:latin typeface="Arial" panose="020B0604020202020204" pitchFamily="34" charset="0"/>
                <a:ea typeface="微软雅黑" panose="020B0503020204020204" charset="-122"/>
                <a:cs typeface="Arial" panose="020B0604020202020204" pitchFamily="34" charset="0"/>
                <a:sym typeface="+mn-ea"/>
              </a:rPr>
              <a:t>i</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will select the node farthest from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from its neighbor nodes as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endPar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22" name="object 10">
            <a:extLst>
              <a:ext uri="{FF2B5EF4-FFF2-40B4-BE49-F238E27FC236}">
                <a16:creationId xmlns:a16="http://schemas.microsoft.com/office/drawing/2014/main" id="{F671812B-CF83-4973-B686-71F75C47E381}"/>
              </a:ext>
            </a:extLst>
          </p:cNvPr>
          <p:cNvSpPr txBox="1"/>
          <p:nvPr/>
        </p:nvSpPr>
        <p:spPr>
          <a:xfrm>
            <a:off x="7231810" y="10291887"/>
            <a:ext cx="12040440" cy="637290"/>
          </a:xfrm>
          <a:prstGeom prst="rect">
            <a:avLst/>
          </a:prstGeom>
        </p:spPr>
        <p:txBody>
          <a:bodyPr vert="horz" wrap="square" lIns="0" tIns="12700" rIns="0" bIns="0" rtlCol="0">
            <a:spAutoFit/>
          </a:bodyPr>
          <a:lstStyle/>
          <a:p>
            <a:pPr marL="12065">
              <a:lnSpc>
                <a:spcPct val="125000"/>
              </a:lnSpc>
              <a:spcBef>
                <a:spcPts val="2490"/>
              </a:spcBef>
              <a:tabLst>
                <a:tab pos="527685" algn="l"/>
                <a:tab pos="528320" algn="l"/>
              </a:tabLst>
            </a:pP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U, V, W &gt;    &gt;&gt;&gt;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A,   ,   &gt;</a:t>
            </a:r>
          </a:p>
        </p:txBody>
      </p:sp>
    </p:spTree>
    <p:extLst>
      <p:ext uri="{BB962C8B-B14F-4D97-AF65-F5344CB8AC3E}">
        <p14:creationId xmlns:p14="http://schemas.microsoft.com/office/powerpoint/2010/main" val="39516019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The Fixed Path Routing</a:t>
            </a:r>
            <a:endParaRPr sz="6600" b="1" dirty="0">
              <a:solidFill>
                <a:schemeClr val="bg1"/>
              </a:solidFill>
              <a:latin typeface="Arial" panose="020B0604020202020204" pitchFamily="34" charset="0"/>
              <a:cs typeface="Arial" panose="020B0604020202020204" pitchFamily="34" charset="0"/>
            </a:endParaRPr>
          </a:p>
        </p:txBody>
      </p:sp>
      <p:grpSp>
        <p:nvGrpSpPr>
          <p:cNvPr id="120" name="组合 119">
            <a:extLst>
              <a:ext uri="{FF2B5EF4-FFF2-40B4-BE49-F238E27FC236}">
                <a16:creationId xmlns:a16="http://schemas.microsoft.com/office/drawing/2014/main" id="{5ACB0E2E-A71F-47B0-A109-9D6CB2C2C82D}"/>
              </a:ext>
            </a:extLst>
          </p:cNvPr>
          <p:cNvGrpSpPr>
            <a:grpSpLocks noChangeAspect="1"/>
          </p:cNvGrpSpPr>
          <p:nvPr/>
        </p:nvGrpSpPr>
        <p:grpSpPr>
          <a:xfrm>
            <a:off x="4262400" y="5126400"/>
            <a:ext cx="10012270" cy="5184000"/>
            <a:chOff x="5190001" y="3823938"/>
            <a:chExt cx="9281649" cy="4805712"/>
          </a:xfrm>
        </p:grpSpPr>
        <p:sp>
          <p:nvSpPr>
            <p:cNvPr id="38" name="椭圆 37">
              <a:extLst>
                <a:ext uri="{FF2B5EF4-FFF2-40B4-BE49-F238E27FC236}">
                  <a16:creationId xmlns:a16="http://schemas.microsoft.com/office/drawing/2014/main" id="{EFF58BB9-AF7C-4449-BF0D-6235C6F04C90}"/>
                </a:ext>
              </a:extLst>
            </p:cNvPr>
            <p:cNvSpPr/>
            <p:nvPr/>
          </p:nvSpPr>
          <p:spPr>
            <a:xfrm>
              <a:off x="5809126" y="45148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0" name="等腰三角形 39">
              <a:extLst>
                <a:ext uri="{FF2B5EF4-FFF2-40B4-BE49-F238E27FC236}">
                  <a16:creationId xmlns:a16="http://schemas.microsoft.com/office/drawing/2014/main" id="{ED5F66A2-C02C-4800-9DD0-FBC708F1B6EE}"/>
                </a:ext>
              </a:extLst>
            </p:cNvPr>
            <p:cNvSpPr/>
            <p:nvPr/>
          </p:nvSpPr>
          <p:spPr>
            <a:xfrm>
              <a:off x="5897708" y="8137207"/>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CE2AF366-CE84-4640-8E75-A8F197FFE56C}"/>
                </a:ext>
              </a:extLst>
            </p:cNvPr>
            <p:cNvSpPr/>
            <p:nvPr/>
          </p:nvSpPr>
          <p:spPr>
            <a:xfrm>
              <a:off x="5190001" y="3829050"/>
              <a:ext cx="9281649" cy="480060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8197E697-85DA-4C09-9A4E-52D26E5C7556}"/>
                </a:ext>
              </a:extLst>
            </p:cNvPr>
            <p:cNvSpPr/>
            <p:nvPr/>
          </p:nvSpPr>
          <p:spPr>
            <a:xfrm>
              <a:off x="6079953" y="553529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15DB2067-D1B0-46EF-BF4D-AE70E3AEE0C0}"/>
                </a:ext>
              </a:extLst>
            </p:cNvPr>
            <p:cNvSpPr/>
            <p:nvPr/>
          </p:nvSpPr>
          <p:spPr>
            <a:xfrm>
              <a:off x="8279911" y="514794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C8B672B6-F5D8-4EE8-9090-E3C99E4C134B}"/>
                </a:ext>
              </a:extLst>
            </p:cNvPr>
            <p:cNvSpPr/>
            <p:nvPr/>
          </p:nvSpPr>
          <p:spPr>
            <a:xfrm>
              <a:off x="5428126"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F7FD1915-8ED7-4845-A390-AB20CA13CE80}"/>
                </a:ext>
              </a:extLst>
            </p:cNvPr>
            <p:cNvSpPr/>
            <p:nvPr/>
          </p:nvSpPr>
          <p:spPr>
            <a:xfrm>
              <a:off x="5387486" y="4845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0AFE8104-1235-43DF-9FB6-6C21501AED21}"/>
                </a:ext>
              </a:extLst>
            </p:cNvPr>
            <p:cNvSpPr/>
            <p:nvPr/>
          </p:nvSpPr>
          <p:spPr>
            <a:xfrm>
              <a:off x="7235336" y="4845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32B5D19C-0B0B-44CF-A79C-6BFA0A76FD0A}"/>
                </a:ext>
              </a:extLst>
            </p:cNvPr>
            <p:cNvSpPr/>
            <p:nvPr/>
          </p:nvSpPr>
          <p:spPr>
            <a:xfrm>
              <a:off x="7235336" y="398608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05686959-6424-46A1-AC10-C308EE4A447D}"/>
                </a:ext>
              </a:extLst>
            </p:cNvPr>
            <p:cNvSpPr/>
            <p:nvPr/>
          </p:nvSpPr>
          <p:spPr>
            <a:xfrm>
              <a:off x="6541281" y="451707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8DE74C64-917F-4FD0-903B-996E3D062AE6}"/>
                </a:ext>
              </a:extLst>
            </p:cNvPr>
            <p:cNvSpPr/>
            <p:nvPr/>
          </p:nvSpPr>
          <p:spPr>
            <a:xfrm>
              <a:off x="5506866" y="612743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85553715-6016-4346-BD64-EED7984610EF}"/>
                </a:ext>
              </a:extLst>
            </p:cNvPr>
            <p:cNvSpPr/>
            <p:nvPr/>
          </p:nvSpPr>
          <p:spPr>
            <a:xfrm>
              <a:off x="5387486" y="702754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972A1CC2-3D35-4E54-B4D0-CD75E3458928}"/>
                </a:ext>
              </a:extLst>
            </p:cNvPr>
            <p:cNvSpPr/>
            <p:nvPr/>
          </p:nvSpPr>
          <p:spPr>
            <a:xfrm>
              <a:off x="6541281" y="6416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DF950C0B-7046-4C65-8093-EEB830F938E0}"/>
                </a:ext>
              </a:extLst>
            </p:cNvPr>
            <p:cNvSpPr/>
            <p:nvPr/>
          </p:nvSpPr>
          <p:spPr>
            <a:xfrm>
              <a:off x="8247526"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F4C05845-F747-4226-9BAB-430CCB26D883}"/>
                </a:ext>
              </a:extLst>
            </p:cNvPr>
            <p:cNvSpPr/>
            <p:nvPr/>
          </p:nvSpPr>
          <p:spPr>
            <a:xfrm>
              <a:off x="7235336" y="570465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50B29421-542E-477A-B314-0B7B0CEED507}"/>
                </a:ext>
              </a:extLst>
            </p:cNvPr>
            <p:cNvSpPr/>
            <p:nvPr/>
          </p:nvSpPr>
          <p:spPr>
            <a:xfrm>
              <a:off x="5397646" y="8020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F379EFB4-09F9-41A9-B7F7-F5699D42F057}"/>
                </a:ext>
              </a:extLst>
            </p:cNvPr>
            <p:cNvSpPr/>
            <p:nvPr/>
          </p:nvSpPr>
          <p:spPr>
            <a:xfrm>
              <a:off x="8662037" y="457041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E216B133-C454-4B25-950E-97D847E688B9}"/>
                </a:ext>
              </a:extLst>
            </p:cNvPr>
            <p:cNvSpPr/>
            <p:nvPr/>
          </p:nvSpPr>
          <p:spPr>
            <a:xfrm>
              <a:off x="13161278" y="422656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98810AF1-2A51-4D66-9913-DBE5029A68D2}"/>
                </a:ext>
              </a:extLst>
            </p:cNvPr>
            <p:cNvSpPr/>
            <p:nvPr/>
          </p:nvSpPr>
          <p:spPr>
            <a:xfrm>
              <a:off x="10588258" y="398367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A97E0013-8A3C-4F33-BBD0-AADAAC440DAC}"/>
                </a:ext>
              </a:extLst>
            </p:cNvPr>
            <p:cNvSpPr/>
            <p:nvPr/>
          </p:nvSpPr>
          <p:spPr>
            <a:xfrm>
              <a:off x="9711445"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1983BE5-B4EF-428E-960F-E7E1E8F42964}"/>
                </a:ext>
              </a:extLst>
            </p:cNvPr>
            <p:cNvSpPr/>
            <p:nvPr/>
          </p:nvSpPr>
          <p:spPr>
            <a:xfrm>
              <a:off x="6511436" y="727789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0E56EB37-2AAB-428E-ABD8-47B1AB63000B}"/>
                </a:ext>
              </a:extLst>
            </p:cNvPr>
            <p:cNvSpPr/>
            <p:nvPr/>
          </p:nvSpPr>
          <p:spPr>
            <a:xfrm>
              <a:off x="9434687" y="45405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7D368072-5DC3-4F98-9E6D-34E2AA9428AB}"/>
                </a:ext>
              </a:extLst>
            </p:cNvPr>
            <p:cNvSpPr/>
            <p:nvPr/>
          </p:nvSpPr>
          <p:spPr>
            <a:xfrm>
              <a:off x="14028566" y="398373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E3024ECD-BCA0-46ED-B99A-2AF54E4F801D}"/>
                </a:ext>
              </a:extLst>
            </p:cNvPr>
            <p:cNvSpPr/>
            <p:nvPr/>
          </p:nvSpPr>
          <p:spPr>
            <a:xfrm>
              <a:off x="6777501" y="789781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5C21035-0D10-45B0-832D-C0BBAEB993BF}"/>
                </a:ext>
              </a:extLst>
            </p:cNvPr>
            <p:cNvSpPr/>
            <p:nvPr/>
          </p:nvSpPr>
          <p:spPr>
            <a:xfrm>
              <a:off x="7380116" y="71393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891C36FC-BE88-444B-99F8-519B7E6C4B5F}"/>
                </a:ext>
              </a:extLst>
            </p:cNvPr>
            <p:cNvSpPr/>
            <p:nvPr/>
          </p:nvSpPr>
          <p:spPr>
            <a:xfrm>
              <a:off x="8518671" y="597001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6C3593FB-DA51-445B-B762-F474BA01D0B1}"/>
                </a:ext>
              </a:extLst>
            </p:cNvPr>
            <p:cNvSpPr/>
            <p:nvPr/>
          </p:nvSpPr>
          <p:spPr>
            <a:xfrm>
              <a:off x="10452563" y="481552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572B77CA-DB2E-4CBA-BF35-94A68855F49F}"/>
                </a:ext>
              </a:extLst>
            </p:cNvPr>
            <p:cNvSpPr/>
            <p:nvPr/>
          </p:nvSpPr>
          <p:spPr>
            <a:xfrm>
              <a:off x="9559147" y="525208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643EB5E7-CB73-4386-8B9B-07D8C1376810}"/>
                </a:ext>
              </a:extLst>
            </p:cNvPr>
            <p:cNvSpPr/>
            <p:nvPr/>
          </p:nvSpPr>
          <p:spPr>
            <a:xfrm>
              <a:off x="7942726" y="65557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9D298EF5-11CD-4579-9218-CA6D6D041DC0}"/>
                </a:ext>
              </a:extLst>
            </p:cNvPr>
            <p:cNvSpPr/>
            <p:nvPr/>
          </p:nvSpPr>
          <p:spPr>
            <a:xfrm>
              <a:off x="9532478" y="6416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FB1BA489-786F-4ABC-8956-3CE2DD7B6DAB}"/>
                </a:ext>
              </a:extLst>
            </p:cNvPr>
            <p:cNvSpPr/>
            <p:nvPr/>
          </p:nvSpPr>
          <p:spPr>
            <a:xfrm>
              <a:off x="8781417" y="640143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7EDF451C-1794-4F0C-9D2C-839929E28012}"/>
                </a:ext>
              </a:extLst>
            </p:cNvPr>
            <p:cNvSpPr/>
            <p:nvPr/>
          </p:nvSpPr>
          <p:spPr>
            <a:xfrm>
              <a:off x="10452563" y="552481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CC4E21F8-03B7-45D7-B6EF-D00657C77C90}"/>
                </a:ext>
              </a:extLst>
            </p:cNvPr>
            <p:cNvSpPr/>
            <p:nvPr/>
          </p:nvSpPr>
          <p:spPr>
            <a:xfrm>
              <a:off x="12426546" y="482631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72DFE3E-9393-4DC9-ADDD-332AFB5EB3FD}"/>
                </a:ext>
              </a:extLst>
            </p:cNvPr>
            <p:cNvSpPr/>
            <p:nvPr/>
          </p:nvSpPr>
          <p:spPr>
            <a:xfrm>
              <a:off x="7942726" y="79438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B97FE370-27C9-4B5F-A0CA-F9AE5079ECEB}"/>
                </a:ext>
              </a:extLst>
            </p:cNvPr>
            <p:cNvSpPr/>
            <p:nvPr/>
          </p:nvSpPr>
          <p:spPr>
            <a:xfrm>
              <a:off x="8456932" y="728891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54762CE4-117B-4048-94D4-CD67D1FC57AF}"/>
                </a:ext>
              </a:extLst>
            </p:cNvPr>
            <p:cNvSpPr/>
            <p:nvPr/>
          </p:nvSpPr>
          <p:spPr>
            <a:xfrm>
              <a:off x="8815374" y="803211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70D277AB-048C-41FC-A3E8-99660DF3354D}"/>
                </a:ext>
              </a:extLst>
            </p:cNvPr>
            <p:cNvSpPr/>
            <p:nvPr/>
          </p:nvSpPr>
          <p:spPr>
            <a:xfrm>
              <a:off x="11773463" y="527049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8CE73851-F889-4D60-863E-D9200E87F196}"/>
                </a:ext>
              </a:extLst>
            </p:cNvPr>
            <p:cNvSpPr/>
            <p:nvPr/>
          </p:nvSpPr>
          <p:spPr>
            <a:xfrm>
              <a:off x="10283221" y="627887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D41ADDC7-3328-4F56-8ACE-4C61A592DFE5}"/>
                </a:ext>
              </a:extLst>
            </p:cNvPr>
            <p:cNvSpPr/>
            <p:nvPr/>
          </p:nvSpPr>
          <p:spPr>
            <a:xfrm>
              <a:off x="11274773" y="569658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8349EB4D-0181-4627-A414-33BAB2D2CCC3}"/>
                </a:ext>
              </a:extLst>
            </p:cNvPr>
            <p:cNvSpPr/>
            <p:nvPr/>
          </p:nvSpPr>
          <p:spPr>
            <a:xfrm>
              <a:off x="12750656" y="5835966"/>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507D7EB2-B71A-482A-A919-66CEF34D1CD0}"/>
                </a:ext>
              </a:extLst>
            </p:cNvPr>
            <p:cNvSpPr/>
            <p:nvPr/>
          </p:nvSpPr>
          <p:spPr>
            <a:xfrm>
              <a:off x="9276860" y="73044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31486A-BB73-41A0-96B6-6C7A70277498}"/>
                </a:ext>
              </a:extLst>
            </p:cNvPr>
            <p:cNvSpPr/>
            <p:nvPr/>
          </p:nvSpPr>
          <p:spPr>
            <a:xfrm>
              <a:off x="11966721" y="6133146"/>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D0E947D8-62BE-4173-83A1-A678ED325EA1}"/>
                </a:ext>
              </a:extLst>
            </p:cNvPr>
            <p:cNvSpPr/>
            <p:nvPr/>
          </p:nvSpPr>
          <p:spPr>
            <a:xfrm>
              <a:off x="13318490" y="70891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FDAF7D6D-AC56-4BE9-BF04-79F0F2C48A7E}"/>
                </a:ext>
              </a:extLst>
            </p:cNvPr>
            <p:cNvSpPr/>
            <p:nvPr/>
          </p:nvSpPr>
          <p:spPr>
            <a:xfrm>
              <a:off x="10427321" y="697947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016CE3D0-BBBA-4BDB-B4C9-204595CCAF25}"/>
                </a:ext>
              </a:extLst>
            </p:cNvPr>
            <p:cNvSpPr/>
            <p:nvPr/>
          </p:nvSpPr>
          <p:spPr>
            <a:xfrm>
              <a:off x="11276043" y="672356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F55AAD8D-AE29-457A-81DF-43E0F8F52B8C}"/>
                </a:ext>
              </a:extLst>
            </p:cNvPr>
            <p:cNvSpPr/>
            <p:nvPr/>
          </p:nvSpPr>
          <p:spPr>
            <a:xfrm>
              <a:off x="9835270" y="795718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A16952C7-AB48-4CC0-8F7B-EFA630628D57}"/>
                </a:ext>
              </a:extLst>
            </p:cNvPr>
            <p:cNvSpPr/>
            <p:nvPr/>
          </p:nvSpPr>
          <p:spPr>
            <a:xfrm>
              <a:off x="10546701" y="795496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B7E1E028-2B5F-47DF-9FC1-9C86D5AF5687}"/>
                </a:ext>
              </a:extLst>
            </p:cNvPr>
            <p:cNvSpPr/>
            <p:nvPr/>
          </p:nvSpPr>
          <p:spPr>
            <a:xfrm>
              <a:off x="13171733" y="769603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96B72CAC-FF0B-4EA7-9E90-E6142CBFE994}"/>
                </a:ext>
              </a:extLst>
            </p:cNvPr>
            <p:cNvSpPr/>
            <p:nvPr/>
          </p:nvSpPr>
          <p:spPr>
            <a:xfrm>
              <a:off x="12012223" y="7579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25CE91FF-C06F-4522-AC94-DDFF294DD8A4}"/>
                </a:ext>
              </a:extLst>
            </p:cNvPr>
            <p:cNvSpPr/>
            <p:nvPr/>
          </p:nvSpPr>
          <p:spPr>
            <a:xfrm>
              <a:off x="12630293" y="7728901"/>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9712E0DF-604F-4E6D-8A05-8275F02900C7}"/>
                </a:ext>
              </a:extLst>
            </p:cNvPr>
            <p:cNvSpPr/>
            <p:nvPr/>
          </p:nvSpPr>
          <p:spPr>
            <a:xfrm>
              <a:off x="11155393" y="771207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10E3699B-19FA-48AC-8EC4-5F867F639B5D}"/>
                </a:ext>
              </a:extLst>
            </p:cNvPr>
            <p:cNvSpPr/>
            <p:nvPr/>
          </p:nvSpPr>
          <p:spPr>
            <a:xfrm>
              <a:off x="12557847" y="669147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28DCAA4C-45D8-4C6B-A275-ABD0A1A9C5B1}"/>
                </a:ext>
              </a:extLst>
            </p:cNvPr>
            <p:cNvSpPr/>
            <p:nvPr/>
          </p:nvSpPr>
          <p:spPr>
            <a:xfrm>
              <a:off x="13702790" y="59842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576C835F-1A59-432C-8866-FB8989946B23}"/>
                </a:ext>
              </a:extLst>
            </p:cNvPr>
            <p:cNvSpPr/>
            <p:nvPr/>
          </p:nvSpPr>
          <p:spPr>
            <a:xfrm>
              <a:off x="13459729" y="50946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5" name="直接箭头连接符 4">
              <a:extLst>
                <a:ext uri="{FF2B5EF4-FFF2-40B4-BE49-F238E27FC236}">
                  <a16:creationId xmlns:a16="http://schemas.microsoft.com/office/drawing/2014/main" id="{57E9B14A-D59D-434E-81E5-2F0662B0C0ED}"/>
                </a:ext>
              </a:extLst>
            </p:cNvPr>
            <p:cNvCxnSpPr>
              <a:cxnSpLocks/>
              <a:stCxn id="81" idx="2"/>
              <a:endCxn id="35" idx="7"/>
            </p:cNvCxnSpPr>
            <p:nvPr/>
          </p:nvCxnSpPr>
          <p:spPr>
            <a:xfrm flipH="1">
              <a:off x="10656357" y="4324290"/>
              <a:ext cx="1045255" cy="527128"/>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五角星 98">
              <a:extLst>
                <a:ext uri="{FF2B5EF4-FFF2-40B4-BE49-F238E27FC236}">
                  <a16:creationId xmlns:a16="http://schemas.microsoft.com/office/drawing/2014/main" id="{65595EAE-5E76-44D9-A908-5A17685982A2}"/>
                </a:ext>
              </a:extLst>
            </p:cNvPr>
            <p:cNvSpPr/>
            <p:nvPr/>
          </p:nvSpPr>
          <p:spPr>
            <a:xfrm>
              <a:off x="11634668" y="4008696"/>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82" name="直接箭头连接符 81">
              <a:extLst>
                <a:ext uri="{FF2B5EF4-FFF2-40B4-BE49-F238E27FC236}">
                  <a16:creationId xmlns:a16="http://schemas.microsoft.com/office/drawing/2014/main" id="{5100A450-E39E-404F-A729-2A5DE7FC047D}"/>
                </a:ext>
              </a:extLst>
            </p:cNvPr>
            <p:cNvCxnSpPr>
              <a:cxnSpLocks/>
              <a:stCxn id="35" idx="3"/>
              <a:endCxn id="36" idx="6"/>
            </p:cNvCxnSpPr>
            <p:nvPr/>
          </p:nvCxnSpPr>
          <p:spPr>
            <a:xfrm flipH="1">
              <a:off x="9797907" y="5024736"/>
              <a:ext cx="689622" cy="349903"/>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9A40846C-F5C4-410E-BB59-30CC8AC5F8E9}"/>
                </a:ext>
              </a:extLst>
            </p:cNvPr>
            <p:cNvCxnSpPr>
              <a:cxnSpLocks/>
              <a:stCxn id="36" idx="3"/>
              <a:endCxn id="34" idx="6"/>
            </p:cNvCxnSpPr>
            <p:nvPr/>
          </p:nvCxnSpPr>
          <p:spPr>
            <a:xfrm flipH="1">
              <a:off x="8757431" y="5461298"/>
              <a:ext cx="836682" cy="631276"/>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4B0A588F-11F3-4C05-A0F0-9AC1D9EF1248}"/>
                </a:ext>
              </a:extLst>
            </p:cNvPr>
            <p:cNvCxnSpPr>
              <a:cxnSpLocks/>
              <a:stCxn id="81" idx="3"/>
              <a:endCxn id="45" idx="7"/>
            </p:cNvCxnSpPr>
            <p:nvPr/>
          </p:nvCxnSpPr>
          <p:spPr>
            <a:xfrm>
              <a:off x="11918244" y="4324290"/>
              <a:ext cx="712096" cy="537923"/>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8FCA46BB-CD30-4DF9-873A-E6E1652CC91F}"/>
                </a:ext>
              </a:extLst>
            </p:cNvPr>
            <p:cNvCxnSpPr>
              <a:cxnSpLocks/>
              <a:stCxn id="34" idx="3"/>
              <a:endCxn id="41" idx="6"/>
            </p:cNvCxnSpPr>
            <p:nvPr/>
          </p:nvCxnSpPr>
          <p:spPr>
            <a:xfrm flipH="1">
              <a:off x="8181486" y="6179233"/>
              <a:ext cx="372151" cy="499062"/>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8799E71A-3DD8-4D5E-8055-D92F133F1560}"/>
                </a:ext>
              </a:extLst>
            </p:cNvPr>
            <p:cNvCxnSpPr>
              <a:cxnSpLocks/>
              <a:stCxn id="41" idx="3"/>
              <a:endCxn id="33" idx="7"/>
            </p:cNvCxnSpPr>
            <p:nvPr/>
          </p:nvCxnSpPr>
          <p:spPr>
            <a:xfrm flipH="1">
              <a:off x="7583910" y="6764954"/>
              <a:ext cx="393782" cy="4102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7C586C40-3285-4DEA-B3D5-8114C73588E7}"/>
                </a:ext>
              </a:extLst>
            </p:cNvPr>
            <p:cNvCxnSpPr>
              <a:cxnSpLocks/>
              <a:stCxn id="33" idx="3"/>
              <a:endCxn id="32" idx="7"/>
            </p:cNvCxnSpPr>
            <p:nvPr/>
          </p:nvCxnSpPr>
          <p:spPr>
            <a:xfrm flipH="1">
              <a:off x="6981295" y="7348518"/>
              <a:ext cx="433787" cy="585190"/>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57CFE5F1-9D76-47F6-971A-46902A4E115D}"/>
                </a:ext>
              </a:extLst>
            </p:cNvPr>
            <p:cNvCxnSpPr>
              <a:cxnSpLocks/>
              <a:stCxn id="32" idx="3"/>
              <a:endCxn id="40" idx="5"/>
            </p:cNvCxnSpPr>
            <p:nvPr/>
          </p:nvCxnSpPr>
          <p:spPr>
            <a:xfrm flipH="1">
              <a:off x="6122974" y="8107026"/>
              <a:ext cx="689493" cy="158451"/>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文本框 107">
              <a:extLst>
                <a:ext uri="{FF2B5EF4-FFF2-40B4-BE49-F238E27FC236}">
                  <a16:creationId xmlns:a16="http://schemas.microsoft.com/office/drawing/2014/main" id="{8685F270-67C4-44ED-89AC-0F08585D1D33}"/>
                </a:ext>
              </a:extLst>
            </p:cNvPr>
            <p:cNvSpPr txBox="1"/>
            <p:nvPr/>
          </p:nvSpPr>
          <p:spPr>
            <a:xfrm>
              <a:off x="10567477" y="3823938"/>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Source</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09" name="文本框 108">
              <a:extLst>
                <a:ext uri="{FF2B5EF4-FFF2-40B4-BE49-F238E27FC236}">
                  <a16:creationId xmlns:a16="http://schemas.microsoft.com/office/drawing/2014/main" id="{C3CF5EFF-131C-4B1E-9D90-632DF64FE778}"/>
                </a:ext>
              </a:extLst>
            </p:cNvPr>
            <p:cNvSpPr txBox="1"/>
            <p:nvPr/>
          </p:nvSpPr>
          <p:spPr>
            <a:xfrm>
              <a:off x="5665431" y="7702875"/>
              <a:ext cx="862699"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Sink</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0" name="文本框 109">
              <a:extLst>
                <a:ext uri="{FF2B5EF4-FFF2-40B4-BE49-F238E27FC236}">
                  <a16:creationId xmlns:a16="http://schemas.microsoft.com/office/drawing/2014/main" id="{F6B130FB-E3F3-4566-B18A-2A416796F30F}"/>
                </a:ext>
              </a:extLst>
            </p:cNvPr>
            <p:cNvSpPr txBox="1"/>
            <p:nvPr/>
          </p:nvSpPr>
          <p:spPr>
            <a:xfrm>
              <a:off x="10509250" y="4967585"/>
              <a:ext cx="463591"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U</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1" name="文本框 110">
              <a:extLst>
                <a:ext uri="{FF2B5EF4-FFF2-40B4-BE49-F238E27FC236}">
                  <a16:creationId xmlns:a16="http://schemas.microsoft.com/office/drawing/2014/main" id="{EE31D2FC-3EC3-46B8-BFF1-B7B9951F7060}"/>
                </a:ext>
              </a:extLst>
            </p:cNvPr>
            <p:cNvSpPr txBox="1"/>
            <p:nvPr/>
          </p:nvSpPr>
          <p:spPr>
            <a:xfrm>
              <a:off x="9590393" y="5387636"/>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V</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2" name="文本框 111">
              <a:extLst>
                <a:ext uri="{FF2B5EF4-FFF2-40B4-BE49-F238E27FC236}">
                  <a16:creationId xmlns:a16="http://schemas.microsoft.com/office/drawing/2014/main" id="{3573FACB-C65C-4398-948E-15090019DEBC}"/>
                </a:ext>
              </a:extLst>
            </p:cNvPr>
            <p:cNvSpPr txBox="1"/>
            <p:nvPr/>
          </p:nvSpPr>
          <p:spPr>
            <a:xfrm>
              <a:off x="8669172" y="5989002"/>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W</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3" name="文本框 112">
              <a:extLst>
                <a:ext uri="{FF2B5EF4-FFF2-40B4-BE49-F238E27FC236}">
                  <a16:creationId xmlns:a16="http://schemas.microsoft.com/office/drawing/2014/main" id="{71C73ECC-58A8-4E6F-A96F-2FDF7DDE80A4}"/>
                </a:ext>
              </a:extLst>
            </p:cNvPr>
            <p:cNvSpPr txBox="1"/>
            <p:nvPr/>
          </p:nvSpPr>
          <p:spPr>
            <a:xfrm>
              <a:off x="8065951" y="6567779"/>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X</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4" name="文本框 113">
              <a:extLst>
                <a:ext uri="{FF2B5EF4-FFF2-40B4-BE49-F238E27FC236}">
                  <a16:creationId xmlns:a16="http://schemas.microsoft.com/office/drawing/2014/main" id="{52FB3BDD-C878-4B99-9E68-3F170AEE89B7}"/>
                </a:ext>
              </a:extLst>
            </p:cNvPr>
            <p:cNvSpPr txBox="1"/>
            <p:nvPr/>
          </p:nvSpPr>
          <p:spPr>
            <a:xfrm>
              <a:off x="7413320" y="7269849"/>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Y</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5" name="文本框 114">
              <a:extLst>
                <a:ext uri="{FF2B5EF4-FFF2-40B4-BE49-F238E27FC236}">
                  <a16:creationId xmlns:a16="http://schemas.microsoft.com/office/drawing/2014/main" id="{07173E79-E941-4E2A-B39A-F8A837FC8A17}"/>
                </a:ext>
              </a:extLst>
            </p:cNvPr>
            <p:cNvSpPr txBox="1"/>
            <p:nvPr/>
          </p:nvSpPr>
          <p:spPr>
            <a:xfrm>
              <a:off x="6952093" y="8050846"/>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Z</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6" name="文本框 115">
              <a:extLst>
                <a:ext uri="{FF2B5EF4-FFF2-40B4-BE49-F238E27FC236}">
                  <a16:creationId xmlns:a16="http://schemas.microsoft.com/office/drawing/2014/main" id="{92C6E5CF-CE1E-4A74-B333-0ACF527898D3}"/>
                </a:ext>
              </a:extLst>
            </p:cNvPr>
            <p:cNvSpPr txBox="1"/>
            <p:nvPr/>
          </p:nvSpPr>
          <p:spPr>
            <a:xfrm>
              <a:off x="12633167" y="4609762"/>
              <a:ext cx="463591"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A</a:t>
              </a:r>
              <a:endParaRPr lang="zh-CN" altLang="en-US" sz="2400" b="1" dirty="0">
                <a:solidFill>
                  <a:srgbClr val="FF0000"/>
                </a:solidFill>
                <a:latin typeface="Arial" panose="020B0604020202020204" pitchFamily="34" charset="0"/>
                <a:cs typeface="Arial" panose="020B0604020202020204" pitchFamily="34" charset="0"/>
              </a:endParaRPr>
            </a:p>
          </p:txBody>
        </p:sp>
      </p:grpSp>
      <p:sp>
        <p:nvSpPr>
          <p:cNvPr id="121" name="object 10">
            <a:extLst>
              <a:ext uri="{FF2B5EF4-FFF2-40B4-BE49-F238E27FC236}">
                <a16:creationId xmlns:a16="http://schemas.microsoft.com/office/drawing/2014/main" id="{7BF9E111-BC73-4CC1-BA63-EE77931F196D}"/>
              </a:ext>
            </a:extLst>
          </p:cNvPr>
          <p:cNvSpPr txBox="1"/>
          <p:nvPr/>
        </p:nvSpPr>
        <p:spPr>
          <a:xfrm>
            <a:off x="796015" y="2165151"/>
            <a:ext cx="17976729" cy="13297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For the </a:t>
            </a:r>
            <a:r>
              <a:rPr lang="en-US" altLang="zh-CN" sz="3600" i="1" dirty="0">
                <a:latin typeface="Arial" panose="020B0604020202020204" pitchFamily="34" charset="0"/>
                <a:ea typeface="微软雅黑" panose="020B0503020204020204" charset="-122"/>
                <a:cs typeface="Arial" panose="020B0604020202020204" pitchFamily="34" charset="0"/>
                <a:sym typeface="+mn-ea"/>
              </a:rPr>
              <a:t>i+1</a:t>
            </a:r>
            <a:r>
              <a:rPr lang="en-US" altLang="zh-CN" sz="3600" i="1" baseline="-25000" dirty="0">
                <a:latin typeface="Arial" panose="020B0604020202020204" pitchFamily="34" charset="0"/>
                <a:ea typeface="微软雅黑" panose="020B0503020204020204" charset="-122"/>
                <a:cs typeface="Arial" panose="020B0604020202020204" pitchFamily="34" charset="0"/>
                <a:sym typeface="+mn-ea"/>
              </a:rPr>
              <a:t>-th</a:t>
            </a:r>
            <a:r>
              <a:rPr lang="en-US" altLang="zh-CN" sz="3600" i="1" dirty="0">
                <a:latin typeface="Arial" panose="020B0604020202020204" pitchFamily="34" charset="0"/>
                <a:ea typeface="微软雅黑" panose="020B0503020204020204" charset="-122"/>
                <a:cs typeface="Arial" panose="020B0604020202020204" pitchFamily="34" charset="0"/>
                <a:sym typeface="+mn-ea"/>
              </a:rPr>
              <a:t>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node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of the fixed path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r>
              <a:rPr lang="en-US" altLang="zh-CN" sz="3600" i="1" dirty="0" err="1">
                <a:solidFill>
                  <a:srgbClr val="FF0000"/>
                </a:solidFill>
                <a:latin typeface="Arial" panose="020B0604020202020204" pitchFamily="34" charset="0"/>
                <a:ea typeface="微软雅黑" panose="020B0503020204020204" charset="-122"/>
                <a:cs typeface="Arial" panose="020B0604020202020204" pitchFamily="34" charset="0"/>
                <a:sym typeface="+mn-ea"/>
              </a:rPr>
              <a:t>i</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will select the node farthest from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from its neighbor nodes as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endPar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22" name="object 10">
            <a:extLst>
              <a:ext uri="{FF2B5EF4-FFF2-40B4-BE49-F238E27FC236}">
                <a16:creationId xmlns:a16="http://schemas.microsoft.com/office/drawing/2014/main" id="{F671812B-CF83-4973-B686-71F75C47E381}"/>
              </a:ext>
            </a:extLst>
          </p:cNvPr>
          <p:cNvSpPr txBox="1"/>
          <p:nvPr/>
        </p:nvSpPr>
        <p:spPr>
          <a:xfrm>
            <a:off x="7231810" y="10291887"/>
            <a:ext cx="12040440" cy="637290"/>
          </a:xfrm>
          <a:prstGeom prst="rect">
            <a:avLst/>
          </a:prstGeom>
        </p:spPr>
        <p:txBody>
          <a:bodyPr vert="horz" wrap="square" lIns="0" tIns="12700" rIns="0" bIns="0" rtlCol="0">
            <a:spAutoFit/>
          </a:bodyPr>
          <a:lstStyle/>
          <a:p>
            <a:pPr marL="12065">
              <a:lnSpc>
                <a:spcPct val="125000"/>
              </a:lnSpc>
              <a:spcBef>
                <a:spcPts val="2490"/>
              </a:spcBef>
              <a:tabLst>
                <a:tab pos="527685" algn="l"/>
                <a:tab pos="528320" algn="l"/>
              </a:tabLst>
            </a:pP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U, V, W &gt;    &gt;&gt;&gt;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A, B,   &gt;</a:t>
            </a:r>
          </a:p>
        </p:txBody>
      </p:sp>
      <p:cxnSp>
        <p:nvCxnSpPr>
          <p:cNvPr id="85" name="直接箭头连接符 84">
            <a:extLst>
              <a:ext uri="{FF2B5EF4-FFF2-40B4-BE49-F238E27FC236}">
                <a16:creationId xmlns:a16="http://schemas.microsoft.com/office/drawing/2014/main" id="{B23AC98F-6C18-452E-8726-DA05C5669215}"/>
              </a:ext>
            </a:extLst>
          </p:cNvPr>
          <p:cNvCxnSpPr>
            <a:cxnSpLocks/>
            <a:endCxn id="53" idx="1"/>
          </p:cNvCxnSpPr>
          <p:nvPr/>
        </p:nvCxnSpPr>
        <p:spPr>
          <a:xfrm>
            <a:off x="12226112" y="6497088"/>
            <a:ext cx="229811" cy="838440"/>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08ACE75F-2F72-47C5-A368-3737E2E269BA}"/>
              </a:ext>
            </a:extLst>
          </p:cNvPr>
          <p:cNvSpPr txBox="1"/>
          <p:nvPr/>
        </p:nvSpPr>
        <p:spPr>
          <a:xfrm>
            <a:off x="12697520" y="7170558"/>
            <a:ext cx="500083"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B</a:t>
            </a:r>
            <a:endParaRPr lang="zh-CN" alt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06929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The Fixed Path Routing</a:t>
            </a:r>
            <a:endParaRPr sz="6600" b="1" dirty="0">
              <a:solidFill>
                <a:schemeClr val="bg1"/>
              </a:solidFill>
              <a:latin typeface="Arial" panose="020B0604020202020204" pitchFamily="34" charset="0"/>
              <a:cs typeface="Arial" panose="020B0604020202020204" pitchFamily="34" charset="0"/>
            </a:endParaRPr>
          </a:p>
        </p:txBody>
      </p:sp>
      <p:grpSp>
        <p:nvGrpSpPr>
          <p:cNvPr id="120" name="组合 119">
            <a:extLst>
              <a:ext uri="{FF2B5EF4-FFF2-40B4-BE49-F238E27FC236}">
                <a16:creationId xmlns:a16="http://schemas.microsoft.com/office/drawing/2014/main" id="{5ACB0E2E-A71F-47B0-A109-9D6CB2C2C82D}"/>
              </a:ext>
            </a:extLst>
          </p:cNvPr>
          <p:cNvGrpSpPr>
            <a:grpSpLocks noChangeAspect="1"/>
          </p:cNvGrpSpPr>
          <p:nvPr/>
        </p:nvGrpSpPr>
        <p:grpSpPr>
          <a:xfrm>
            <a:off x="4262400" y="5126400"/>
            <a:ext cx="10012270" cy="5184000"/>
            <a:chOff x="5190001" y="3823938"/>
            <a:chExt cx="9281649" cy="4805712"/>
          </a:xfrm>
        </p:grpSpPr>
        <p:sp>
          <p:nvSpPr>
            <p:cNvPr id="38" name="椭圆 37">
              <a:extLst>
                <a:ext uri="{FF2B5EF4-FFF2-40B4-BE49-F238E27FC236}">
                  <a16:creationId xmlns:a16="http://schemas.microsoft.com/office/drawing/2014/main" id="{EFF58BB9-AF7C-4449-BF0D-6235C6F04C90}"/>
                </a:ext>
              </a:extLst>
            </p:cNvPr>
            <p:cNvSpPr/>
            <p:nvPr/>
          </p:nvSpPr>
          <p:spPr>
            <a:xfrm>
              <a:off x="5809126" y="45148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0" name="等腰三角形 39">
              <a:extLst>
                <a:ext uri="{FF2B5EF4-FFF2-40B4-BE49-F238E27FC236}">
                  <a16:creationId xmlns:a16="http://schemas.microsoft.com/office/drawing/2014/main" id="{ED5F66A2-C02C-4800-9DD0-FBC708F1B6EE}"/>
                </a:ext>
              </a:extLst>
            </p:cNvPr>
            <p:cNvSpPr/>
            <p:nvPr/>
          </p:nvSpPr>
          <p:spPr>
            <a:xfrm>
              <a:off x="5897708" y="8137207"/>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CE2AF366-CE84-4640-8E75-A8F197FFE56C}"/>
                </a:ext>
              </a:extLst>
            </p:cNvPr>
            <p:cNvSpPr/>
            <p:nvPr/>
          </p:nvSpPr>
          <p:spPr>
            <a:xfrm>
              <a:off x="5190001" y="3829050"/>
              <a:ext cx="9281649" cy="480060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8197E697-85DA-4C09-9A4E-52D26E5C7556}"/>
                </a:ext>
              </a:extLst>
            </p:cNvPr>
            <p:cNvSpPr/>
            <p:nvPr/>
          </p:nvSpPr>
          <p:spPr>
            <a:xfrm>
              <a:off x="6079953" y="553529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15DB2067-D1B0-46EF-BF4D-AE70E3AEE0C0}"/>
                </a:ext>
              </a:extLst>
            </p:cNvPr>
            <p:cNvSpPr/>
            <p:nvPr/>
          </p:nvSpPr>
          <p:spPr>
            <a:xfrm>
              <a:off x="8279911" y="514794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C8B672B6-F5D8-4EE8-9090-E3C99E4C134B}"/>
                </a:ext>
              </a:extLst>
            </p:cNvPr>
            <p:cNvSpPr/>
            <p:nvPr/>
          </p:nvSpPr>
          <p:spPr>
            <a:xfrm>
              <a:off x="5428126"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F7FD1915-8ED7-4845-A390-AB20CA13CE80}"/>
                </a:ext>
              </a:extLst>
            </p:cNvPr>
            <p:cNvSpPr/>
            <p:nvPr/>
          </p:nvSpPr>
          <p:spPr>
            <a:xfrm>
              <a:off x="5387486" y="4845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0AFE8104-1235-43DF-9FB6-6C21501AED21}"/>
                </a:ext>
              </a:extLst>
            </p:cNvPr>
            <p:cNvSpPr/>
            <p:nvPr/>
          </p:nvSpPr>
          <p:spPr>
            <a:xfrm>
              <a:off x="7235336" y="4845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32B5D19C-0B0B-44CF-A79C-6BFA0A76FD0A}"/>
                </a:ext>
              </a:extLst>
            </p:cNvPr>
            <p:cNvSpPr/>
            <p:nvPr/>
          </p:nvSpPr>
          <p:spPr>
            <a:xfrm>
              <a:off x="7235336" y="398608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05686959-6424-46A1-AC10-C308EE4A447D}"/>
                </a:ext>
              </a:extLst>
            </p:cNvPr>
            <p:cNvSpPr/>
            <p:nvPr/>
          </p:nvSpPr>
          <p:spPr>
            <a:xfrm>
              <a:off x="6541281" y="451707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8DE74C64-917F-4FD0-903B-996E3D062AE6}"/>
                </a:ext>
              </a:extLst>
            </p:cNvPr>
            <p:cNvSpPr/>
            <p:nvPr/>
          </p:nvSpPr>
          <p:spPr>
            <a:xfrm>
              <a:off x="5506866" y="612743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85553715-6016-4346-BD64-EED7984610EF}"/>
                </a:ext>
              </a:extLst>
            </p:cNvPr>
            <p:cNvSpPr/>
            <p:nvPr/>
          </p:nvSpPr>
          <p:spPr>
            <a:xfrm>
              <a:off x="5387486" y="702754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972A1CC2-3D35-4E54-B4D0-CD75E3458928}"/>
                </a:ext>
              </a:extLst>
            </p:cNvPr>
            <p:cNvSpPr/>
            <p:nvPr/>
          </p:nvSpPr>
          <p:spPr>
            <a:xfrm>
              <a:off x="6541281" y="6416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DF950C0B-7046-4C65-8093-EEB830F938E0}"/>
                </a:ext>
              </a:extLst>
            </p:cNvPr>
            <p:cNvSpPr/>
            <p:nvPr/>
          </p:nvSpPr>
          <p:spPr>
            <a:xfrm>
              <a:off x="8247526"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F4C05845-F747-4226-9BAB-430CCB26D883}"/>
                </a:ext>
              </a:extLst>
            </p:cNvPr>
            <p:cNvSpPr/>
            <p:nvPr/>
          </p:nvSpPr>
          <p:spPr>
            <a:xfrm>
              <a:off x="7235336" y="570465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50B29421-542E-477A-B314-0B7B0CEED507}"/>
                </a:ext>
              </a:extLst>
            </p:cNvPr>
            <p:cNvSpPr/>
            <p:nvPr/>
          </p:nvSpPr>
          <p:spPr>
            <a:xfrm>
              <a:off x="5397646" y="8020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F379EFB4-09F9-41A9-B7F7-F5699D42F057}"/>
                </a:ext>
              </a:extLst>
            </p:cNvPr>
            <p:cNvSpPr/>
            <p:nvPr/>
          </p:nvSpPr>
          <p:spPr>
            <a:xfrm>
              <a:off x="8662037" y="457041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E216B133-C454-4B25-950E-97D847E688B9}"/>
                </a:ext>
              </a:extLst>
            </p:cNvPr>
            <p:cNvSpPr/>
            <p:nvPr/>
          </p:nvSpPr>
          <p:spPr>
            <a:xfrm>
              <a:off x="13161278" y="422656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98810AF1-2A51-4D66-9913-DBE5029A68D2}"/>
                </a:ext>
              </a:extLst>
            </p:cNvPr>
            <p:cNvSpPr/>
            <p:nvPr/>
          </p:nvSpPr>
          <p:spPr>
            <a:xfrm>
              <a:off x="10588258" y="398367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A97E0013-8A3C-4F33-BBD0-AADAAC440DAC}"/>
                </a:ext>
              </a:extLst>
            </p:cNvPr>
            <p:cNvSpPr/>
            <p:nvPr/>
          </p:nvSpPr>
          <p:spPr>
            <a:xfrm>
              <a:off x="9711445"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1983BE5-B4EF-428E-960F-E7E1E8F42964}"/>
                </a:ext>
              </a:extLst>
            </p:cNvPr>
            <p:cNvSpPr/>
            <p:nvPr/>
          </p:nvSpPr>
          <p:spPr>
            <a:xfrm>
              <a:off x="6511436" y="727789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0E56EB37-2AAB-428E-ABD8-47B1AB63000B}"/>
                </a:ext>
              </a:extLst>
            </p:cNvPr>
            <p:cNvSpPr/>
            <p:nvPr/>
          </p:nvSpPr>
          <p:spPr>
            <a:xfrm>
              <a:off x="9434687" y="45405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7D368072-5DC3-4F98-9E6D-34E2AA9428AB}"/>
                </a:ext>
              </a:extLst>
            </p:cNvPr>
            <p:cNvSpPr/>
            <p:nvPr/>
          </p:nvSpPr>
          <p:spPr>
            <a:xfrm>
              <a:off x="14028566" y="398373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E3024ECD-BCA0-46ED-B99A-2AF54E4F801D}"/>
                </a:ext>
              </a:extLst>
            </p:cNvPr>
            <p:cNvSpPr/>
            <p:nvPr/>
          </p:nvSpPr>
          <p:spPr>
            <a:xfrm>
              <a:off x="6777501" y="789781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5C21035-0D10-45B0-832D-C0BBAEB993BF}"/>
                </a:ext>
              </a:extLst>
            </p:cNvPr>
            <p:cNvSpPr/>
            <p:nvPr/>
          </p:nvSpPr>
          <p:spPr>
            <a:xfrm>
              <a:off x="7380116" y="71393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891C36FC-BE88-444B-99F8-519B7E6C4B5F}"/>
                </a:ext>
              </a:extLst>
            </p:cNvPr>
            <p:cNvSpPr/>
            <p:nvPr/>
          </p:nvSpPr>
          <p:spPr>
            <a:xfrm>
              <a:off x="8518671" y="597001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6C3593FB-DA51-445B-B762-F474BA01D0B1}"/>
                </a:ext>
              </a:extLst>
            </p:cNvPr>
            <p:cNvSpPr/>
            <p:nvPr/>
          </p:nvSpPr>
          <p:spPr>
            <a:xfrm>
              <a:off x="10452563" y="481552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572B77CA-DB2E-4CBA-BF35-94A68855F49F}"/>
                </a:ext>
              </a:extLst>
            </p:cNvPr>
            <p:cNvSpPr/>
            <p:nvPr/>
          </p:nvSpPr>
          <p:spPr>
            <a:xfrm>
              <a:off x="9559147" y="525208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643EB5E7-CB73-4386-8B9B-07D8C1376810}"/>
                </a:ext>
              </a:extLst>
            </p:cNvPr>
            <p:cNvSpPr/>
            <p:nvPr/>
          </p:nvSpPr>
          <p:spPr>
            <a:xfrm>
              <a:off x="7942726" y="65557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9D298EF5-11CD-4579-9218-CA6D6D041DC0}"/>
                </a:ext>
              </a:extLst>
            </p:cNvPr>
            <p:cNvSpPr/>
            <p:nvPr/>
          </p:nvSpPr>
          <p:spPr>
            <a:xfrm>
              <a:off x="9532478" y="6416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FB1BA489-786F-4ABC-8956-3CE2DD7B6DAB}"/>
                </a:ext>
              </a:extLst>
            </p:cNvPr>
            <p:cNvSpPr/>
            <p:nvPr/>
          </p:nvSpPr>
          <p:spPr>
            <a:xfrm>
              <a:off x="8781417" y="640143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7EDF451C-1794-4F0C-9D2C-839929E28012}"/>
                </a:ext>
              </a:extLst>
            </p:cNvPr>
            <p:cNvSpPr/>
            <p:nvPr/>
          </p:nvSpPr>
          <p:spPr>
            <a:xfrm>
              <a:off x="10452563" y="552481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CC4E21F8-03B7-45D7-B6EF-D00657C77C90}"/>
                </a:ext>
              </a:extLst>
            </p:cNvPr>
            <p:cNvSpPr/>
            <p:nvPr/>
          </p:nvSpPr>
          <p:spPr>
            <a:xfrm>
              <a:off x="12426546" y="482631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72DFE3E-9393-4DC9-ADDD-332AFB5EB3FD}"/>
                </a:ext>
              </a:extLst>
            </p:cNvPr>
            <p:cNvSpPr/>
            <p:nvPr/>
          </p:nvSpPr>
          <p:spPr>
            <a:xfrm>
              <a:off x="7942726" y="79438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B97FE370-27C9-4B5F-A0CA-F9AE5079ECEB}"/>
                </a:ext>
              </a:extLst>
            </p:cNvPr>
            <p:cNvSpPr/>
            <p:nvPr/>
          </p:nvSpPr>
          <p:spPr>
            <a:xfrm>
              <a:off x="8456932" y="728891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54762CE4-117B-4048-94D4-CD67D1FC57AF}"/>
                </a:ext>
              </a:extLst>
            </p:cNvPr>
            <p:cNvSpPr/>
            <p:nvPr/>
          </p:nvSpPr>
          <p:spPr>
            <a:xfrm>
              <a:off x="8815374" y="803211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70D277AB-048C-41FC-A3E8-99660DF3354D}"/>
                </a:ext>
              </a:extLst>
            </p:cNvPr>
            <p:cNvSpPr/>
            <p:nvPr/>
          </p:nvSpPr>
          <p:spPr>
            <a:xfrm>
              <a:off x="11773463" y="527049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8CE73851-F889-4D60-863E-D9200E87F196}"/>
                </a:ext>
              </a:extLst>
            </p:cNvPr>
            <p:cNvSpPr/>
            <p:nvPr/>
          </p:nvSpPr>
          <p:spPr>
            <a:xfrm>
              <a:off x="10283221" y="627887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D41ADDC7-3328-4F56-8ACE-4C61A592DFE5}"/>
                </a:ext>
              </a:extLst>
            </p:cNvPr>
            <p:cNvSpPr/>
            <p:nvPr/>
          </p:nvSpPr>
          <p:spPr>
            <a:xfrm>
              <a:off x="11274773" y="569658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8349EB4D-0181-4627-A414-33BAB2D2CCC3}"/>
                </a:ext>
              </a:extLst>
            </p:cNvPr>
            <p:cNvSpPr/>
            <p:nvPr/>
          </p:nvSpPr>
          <p:spPr>
            <a:xfrm>
              <a:off x="12750656" y="5835966"/>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507D7EB2-B71A-482A-A919-66CEF34D1CD0}"/>
                </a:ext>
              </a:extLst>
            </p:cNvPr>
            <p:cNvSpPr/>
            <p:nvPr/>
          </p:nvSpPr>
          <p:spPr>
            <a:xfrm>
              <a:off x="9276860" y="73044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31486A-BB73-41A0-96B6-6C7A70277498}"/>
                </a:ext>
              </a:extLst>
            </p:cNvPr>
            <p:cNvSpPr/>
            <p:nvPr/>
          </p:nvSpPr>
          <p:spPr>
            <a:xfrm>
              <a:off x="11966721" y="6133146"/>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D0E947D8-62BE-4173-83A1-A678ED325EA1}"/>
                </a:ext>
              </a:extLst>
            </p:cNvPr>
            <p:cNvSpPr/>
            <p:nvPr/>
          </p:nvSpPr>
          <p:spPr>
            <a:xfrm>
              <a:off x="13318490" y="70891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FDAF7D6D-AC56-4BE9-BF04-79F0F2C48A7E}"/>
                </a:ext>
              </a:extLst>
            </p:cNvPr>
            <p:cNvSpPr/>
            <p:nvPr/>
          </p:nvSpPr>
          <p:spPr>
            <a:xfrm>
              <a:off x="10427321" y="697947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016CE3D0-BBBA-4BDB-B4C9-204595CCAF25}"/>
                </a:ext>
              </a:extLst>
            </p:cNvPr>
            <p:cNvSpPr/>
            <p:nvPr/>
          </p:nvSpPr>
          <p:spPr>
            <a:xfrm>
              <a:off x="11276043" y="672356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F55AAD8D-AE29-457A-81DF-43E0F8F52B8C}"/>
                </a:ext>
              </a:extLst>
            </p:cNvPr>
            <p:cNvSpPr/>
            <p:nvPr/>
          </p:nvSpPr>
          <p:spPr>
            <a:xfrm>
              <a:off x="9835270" y="795718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A16952C7-AB48-4CC0-8F7B-EFA630628D57}"/>
                </a:ext>
              </a:extLst>
            </p:cNvPr>
            <p:cNvSpPr/>
            <p:nvPr/>
          </p:nvSpPr>
          <p:spPr>
            <a:xfrm>
              <a:off x="10546701" y="795496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B7E1E028-2B5F-47DF-9FC1-9C86D5AF5687}"/>
                </a:ext>
              </a:extLst>
            </p:cNvPr>
            <p:cNvSpPr/>
            <p:nvPr/>
          </p:nvSpPr>
          <p:spPr>
            <a:xfrm>
              <a:off x="13171733" y="769603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96B72CAC-FF0B-4EA7-9E90-E6142CBFE994}"/>
                </a:ext>
              </a:extLst>
            </p:cNvPr>
            <p:cNvSpPr/>
            <p:nvPr/>
          </p:nvSpPr>
          <p:spPr>
            <a:xfrm>
              <a:off x="12012223" y="7579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25CE91FF-C06F-4522-AC94-DDFF294DD8A4}"/>
                </a:ext>
              </a:extLst>
            </p:cNvPr>
            <p:cNvSpPr/>
            <p:nvPr/>
          </p:nvSpPr>
          <p:spPr>
            <a:xfrm>
              <a:off x="12630293" y="7728901"/>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9712E0DF-604F-4E6D-8A05-8275F02900C7}"/>
                </a:ext>
              </a:extLst>
            </p:cNvPr>
            <p:cNvSpPr/>
            <p:nvPr/>
          </p:nvSpPr>
          <p:spPr>
            <a:xfrm>
              <a:off x="11155393" y="771207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10E3699B-19FA-48AC-8EC4-5F867F639B5D}"/>
                </a:ext>
              </a:extLst>
            </p:cNvPr>
            <p:cNvSpPr/>
            <p:nvPr/>
          </p:nvSpPr>
          <p:spPr>
            <a:xfrm>
              <a:off x="12557847" y="669147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28DCAA4C-45D8-4C6B-A275-ABD0A1A9C5B1}"/>
                </a:ext>
              </a:extLst>
            </p:cNvPr>
            <p:cNvSpPr/>
            <p:nvPr/>
          </p:nvSpPr>
          <p:spPr>
            <a:xfrm>
              <a:off x="13702790" y="59842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576C835F-1A59-432C-8866-FB8989946B23}"/>
                </a:ext>
              </a:extLst>
            </p:cNvPr>
            <p:cNvSpPr/>
            <p:nvPr/>
          </p:nvSpPr>
          <p:spPr>
            <a:xfrm>
              <a:off x="13459729" y="50946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5" name="直接箭头连接符 4">
              <a:extLst>
                <a:ext uri="{FF2B5EF4-FFF2-40B4-BE49-F238E27FC236}">
                  <a16:creationId xmlns:a16="http://schemas.microsoft.com/office/drawing/2014/main" id="{57E9B14A-D59D-434E-81E5-2F0662B0C0ED}"/>
                </a:ext>
              </a:extLst>
            </p:cNvPr>
            <p:cNvCxnSpPr>
              <a:cxnSpLocks/>
              <a:stCxn id="81" idx="2"/>
              <a:endCxn id="35" idx="7"/>
            </p:cNvCxnSpPr>
            <p:nvPr/>
          </p:nvCxnSpPr>
          <p:spPr>
            <a:xfrm flipH="1">
              <a:off x="10656357" y="4324290"/>
              <a:ext cx="1045255" cy="527128"/>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五角星 98">
              <a:extLst>
                <a:ext uri="{FF2B5EF4-FFF2-40B4-BE49-F238E27FC236}">
                  <a16:creationId xmlns:a16="http://schemas.microsoft.com/office/drawing/2014/main" id="{65595EAE-5E76-44D9-A908-5A17685982A2}"/>
                </a:ext>
              </a:extLst>
            </p:cNvPr>
            <p:cNvSpPr/>
            <p:nvPr/>
          </p:nvSpPr>
          <p:spPr>
            <a:xfrm>
              <a:off x="11634668" y="4008696"/>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82" name="直接箭头连接符 81">
              <a:extLst>
                <a:ext uri="{FF2B5EF4-FFF2-40B4-BE49-F238E27FC236}">
                  <a16:creationId xmlns:a16="http://schemas.microsoft.com/office/drawing/2014/main" id="{5100A450-E39E-404F-A729-2A5DE7FC047D}"/>
                </a:ext>
              </a:extLst>
            </p:cNvPr>
            <p:cNvCxnSpPr>
              <a:cxnSpLocks/>
              <a:stCxn id="35" idx="3"/>
              <a:endCxn id="36" idx="6"/>
            </p:cNvCxnSpPr>
            <p:nvPr/>
          </p:nvCxnSpPr>
          <p:spPr>
            <a:xfrm flipH="1">
              <a:off x="9797907" y="5024736"/>
              <a:ext cx="689622" cy="349903"/>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9A40846C-F5C4-410E-BB59-30CC8AC5F8E9}"/>
                </a:ext>
              </a:extLst>
            </p:cNvPr>
            <p:cNvCxnSpPr>
              <a:cxnSpLocks/>
              <a:stCxn id="36" idx="3"/>
              <a:endCxn id="34" idx="6"/>
            </p:cNvCxnSpPr>
            <p:nvPr/>
          </p:nvCxnSpPr>
          <p:spPr>
            <a:xfrm flipH="1">
              <a:off x="8757431" y="5461298"/>
              <a:ext cx="836682" cy="631276"/>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4B0A588F-11F3-4C05-A0F0-9AC1D9EF1248}"/>
                </a:ext>
              </a:extLst>
            </p:cNvPr>
            <p:cNvCxnSpPr>
              <a:cxnSpLocks/>
              <a:stCxn id="81" idx="3"/>
              <a:endCxn id="45" idx="7"/>
            </p:cNvCxnSpPr>
            <p:nvPr/>
          </p:nvCxnSpPr>
          <p:spPr>
            <a:xfrm>
              <a:off x="11918244" y="4324290"/>
              <a:ext cx="712096" cy="537923"/>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8FCA46BB-CD30-4DF9-873A-E6E1652CC91F}"/>
                </a:ext>
              </a:extLst>
            </p:cNvPr>
            <p:cNvCxnSpPr>
              <a:cxnSpLocks/>
              <a:stCxn id="34" idx="3"/>
              <a:endCxn id="41" idx="6"/>
            </p:cNvCxnSpPr>
            <p:nvPr/>
          </p:nvCxnSpPr>
          <p:spPr>
            <a:xfrm flipH="1">
              <a:off x="8181486" y="6179233"/>
              <a:ext cx="372151" cy="499062"/>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8799E71A-3DD8-4D5E-8055-D92F133F1560}"/>
                </a:ext>
              </a:extLst>
            </p:cNvPr>
            <p:cNvCxnSpPr>
              <a:cxnSpLocks/>
              <a:stCxn id="41" idx="3"/>
              <a:endCxn id="33" idx="7"/>
            </p:cNvCxnSpPr>
            <p:nvPr/>
          </p:nvCxnSpPr>
          <p:spPr>
            <a:xfrm flipH="1">
              <a:off x="7583910" y="6764954"/>
              <a:ext cx="393782" cy="4102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7C586C40-3285-4DEA-B3D5-8114C73588E7}"/>
                </a:ext>
              </a:extLst>
            </p:cNvPr>
            <p:cNvCxnSpPr>
              <a:cxnSpLocks/>
              <a:stCxn id="33" idx="3"/>
              <a:endCxn id="32" idx="7"/>
            </p:cNvCxnSpPr>
            <p:nvPr/>
          </p:nvCxnSpPr>
          <p:spPr>
            <a:xfrm flipH="1">
              <a:off x="6981295" y="7348518"/>
              <a:ext cx="433787" cy="585190"/>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57CFE5F1-9D76-47F6-971A-46902A4E115D}"/>
                </a:ext>
              </a:extLst>
            </p:cNvPr>
            <p:cNvCxnSpPr>
              <a:cxnSpLocks/>
              <a:stCxn id="32" idx="3"/>
              <a:endCxn id="40" idx="5"/>
            </p:cNvCxnSpPr>
            <p:nvPr/>
          </p:nvCxnSpPr>
          <p:spPr>
            <a:xfrm flipH="1">
              <a:off x="6122974" y="8107026"/>
              <a:ext cx="689493" cy="158451"/>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文本框 107">
              <a:extLst>
                <a:ext uri="{FF2B5EF4-FFF2-40B4-BE49-F238E27FC236}">
                  <a16:creationId xmlns:a16="http://schemas.microsoft.com/office/drawing/2014/main" id="{8685F270-67C4-44ED-89AC-0F08585D1D33}"/>
                </a:ext>
              </a:extLst>
            </p:cNvPr>
            <p:cNvSpPr txBox="1"/>
            <p:nvPr/>
          </p:nvSpPr>
          <p:spPr>
            <a:xfrm>
              <a:off x="10567477" y="3823938"/>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Source</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09" name="文本框 108">
              <a:extLst>
                <a:ext uri="{FF2B5EF4-FFF2-40B4-BE49-F238E27FC236}">
                  <a16:creationId xmlns:a16="http://schemas.microsoft.com/office/drawing/2014/main" id="{C3CF5EFF-131C-4B1E-9D90-632DF64FE778}"/>
                </a:ext>
              </a:extLst>
            </p:cNvPr>
            <p:cNvSpPr txBox="1"/>
            <p:nvPr/>
          </p:nvSpPr>
          <p:spPr>
            <a:xfrm>
              <a:off x="5665431" y="7702875"/>
              <a:ext cx="862699"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Sink</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0" name="文本框 109">
              <a:extLst>
                <a:ext uri="{FF2B5EF4-FFF2-40B4-BE49-F238E27FC236}">
                  <a16:creationId xmlns:a16="http://schemas.microsoft.com/office/drawing/2014/main" id="{F6B130FB-E3F3-4566-B18A-2A416796F30F}"/>
                </a:ext>
              </a:extLst>
            </p:cNvPr>
            <p:cNvSpPr txBox="1"/>
            <p:nvPr/>
          </p:nvSpPr>
          <p:spPr>
            <a:xfrm>
              <a:off x="10509250" y="4967585"/>
              <a:ext cx="463591"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U</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1" name="文本框 110">
              <a:extLst>
                <a:ext uri="{FF2B5EF4-FFF2-40B4-BE49-F238E27FC236}">
                  <a16:creationId xmlns:a16="http://schemas.microsoft.com/office/drawing/2014/main" id="{EE31D2FC-3EC3-46B8-BFF1-B7B9951F7060}"/>
                </a:ext>
              </a:extLst>
            </p:cNvPr>
            <p:cNvSpPr txBox="1"/>
            <p:nvPr/>
          </p:nvSpPr>
          <p:spPr>
            <a:xfrm>
              <a:off x="9590393" y="5387636"/>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V</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2" name="文本框 111">
              <a:extLst>
                <a:ext uri="{FF2B5EF4-FFF2-40B4-BE49-F238E27FC236}">
                  <a16:creationId xmlns:a16="http://schemas.microsoft.com/office/drawing/2014/main" id="{3573FACB-C65C-4398-948E-15090019DEBC}"/>
                </a:ext>
              </a:extLst>
            </p:cNvPr>
            <p:cNvSpPr txBox="1"/>
            <p:nvPr/>
          </p:nvSpPr>
          <p:spPr>
            <a:xfrm>
              <a:off x="8669172" y="5989002"/>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W</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3" name="文本框 112">
              <a:extLst>
                <a:ext uri="{FF2B5EF4-FFF2-40B4-BE49-F238E27FC236}">
                  <a16:creationId xmlns:a16="http://schemas.microsoft.com/office/drawing/2014/main" id="{71C73ECC-58A8-4E6F-A96F-2FDF7DDE80A4}"/>
                </a:ext>
              </a:extLst>
            </p:cNvPr>
            <p:cNvSpPr txBox="1"/>
            <p:nvPr/>
          </p:nvSpPr>
          <p:spPr>
            <a:xfrm>
              <a:off x="8065951" y="6567779"/>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X</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4" name="文本框 113">
              <a:extLst>
                <a:ext uri="{FF2B5EF4-FFF2-40B4-BE49-F238E27FC236}">
                  <a16:creationId xmlns:a16="http://schemas.microsoft.com/office/drawing/2014/main" id="{52FB3BDD-C878-4B99-9E68-3F170AEE89B7}"/>
                </a:ext>
              </a:extLst>
            </p:cNvPr>
            <p:cNvSpPr txBox="1"/>
            <p:nvPr/>
          </p:nvSpPr>
          <p:spPr>
            <a:xfrm>
              <a:off x="7413320" y="7269849"/>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Y</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5" name="文本框 114">
              <a:extLst>
                <a:ext uri="{FF2B5EF4-FFF2-40B4-BE49-F238E27FC236}">
                  <a16:creationId xmlns:a16="http://schemas.microsoft.com/office/drawing/2014/main" id="{07173E79-E941-4E2A-B39A-F8A837FC8A17}"/>
                </a:ext>
              </a:extLst>
            </p:cNvPr>
            <p:cNvSpPr txBox="1"/>
            <p:nvPr/>
          </p:nvSpPr>
          <p:spPr>
            <a:xfrm>
              <a:off x="6952093" y="8050846"/>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Z</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6" name="文本框 115">
              <a:extLst>
                <a:ext uri="{FF2B5EF4-FFF2-40B4-BE49-F238E27FC236}">
                  <a16:creationId xmlns:a16="http://schemas.microsoft.com/office/drawing/2014/main" id="{92C6E5CF-CE1E-4A74-B333-0ACF527898D3}"/>
                </a:ext>
              </a:extLst>
            </p:cNvPr>
            <p:cNvSpPr txBox="1"/>
            <p:nvPr/>
          </p:nvSpPr>
          <p:spPr>
            <a:xfrm>
              <a:off x="12633167" y="4609762"/>
              <a:ext cx="463591"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A</a:t>
              </a:r>
              <a:endParaRPr lang="zh-CN" altLang="en-US" sz="2400" b="1" dirty="0">
                <a:solidFill>
                  <a:srgbClr val="FF0000"/>
                </a:solidFill>
                <a:latin typeface="Arial" panose="020B0604020202020204" pitchFamily="34" charset="0"/>
                <a:cs typeface="Arial" panose="020B0604020202020204" pitchFamily="34" charset="0"/>
              </a:endParaRPr>
            </a:p>
          </p:txBody>
        </p:sp>
      </p:grpSp>
      <p:sp>
        <p:nvSpPr>
          <p:cNvPr id="121" name="object 10">
            <a:extLst>
              <a:ext uri="{FF2B5EF4-FFF2-40B4-BE49-F238E27FC236}">
                <a16:creationId xmlns:a16="http://schemas.microsoft.com/office/drawing/2014/main" id="{7BF9E111-BC73-4CC1-BA63-EE77931F196D}"/>
              </a:ext>
            </a:extLst>
          </p:cNvPr>
          <p:cNvSpPr txBox="1"/>
          <p:nvPr/>
        </p:nvSpPr>
        <p:spPr>
          <a:xfrm>
            <a:off x="796015" y="2165151"/>
            <a:ext cx="17976729" cy="13297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For the </a:t>
            </a:r>
            <a:r>
              <a:rPr lang="en-US" altLang="zh-CN" sz="3600" i="1" dirty="0">
                <a:latin typeface="Arial" panose="020B0604020202020204" pitchFamily="34" charset="0"/>
                <a:ea typeface="微软雅黑" panose="020B0503020204020204" charset="-122"/>
                <a:cs typeface="Arial" panose="020B0604020202020204" pitchFamily="34" charset="0"/>
                <a:sym typeface="+mn-ea"/>
              </a:rPr>
              <a:t>i+1</a:t>
            </a:r>
            <a:r>
              <a:rPr lang="en-US" altLang="zh-CN" sz="3600" i="1" baseline="-25000" dirty="0">
                <a:latin typeface="Arial" panose="020B0604020202020204" pitchFamily="34" charset="0"/>
                <a:ea typeface="微软雅黑" panose="020B0503020204020204" charset="-122"/>
                <a:cs typeface="Arial" panose="020B0604020202020204" pitchFamily="34" charset="0"/>
                <a:sym typeface="+mn-ea"/>
              </a:rPr>
              <a:t>-th</a:t>
            </a:r>
            <a:r>
              <a:rPr lang="en-US" altLang="zh-CN" sz="3600" i="1" dirty="0">
                <a:latin typeface="Arial" panose="020B0604020202020204" pitchFamily="34" charset="0"/>
                <a:ea typeface="微软雅黑" panose="020B0503020204020204" charset="-122"/>
                <a:cs typeface="Arial" panose="020B0604020202020204" pitchFamily="34" charset="0"/>
                <a:sym typeface="+mn-ea"/>
              </a:rPr>
              <a:t>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node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of the fixed path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r>
              <a:rPr lang="en-US" altLang="zh-CN" sz="3600" i="1" dirty="0" err="1">
                <a:solidFill>
                  <a:srgbClr val="FF0000"/>
                </a:solidFill>
                <a:latin typeface="Arial" panose="020B0604020202020204" pitchFamily="34" charset="0"/>
                <a:ea typeface="微软雅黑" panose="020B0503020204020204" charset="-122"/>
                <a:cs typeface="Arial" panose="020B0604020202020204" pitchFamily="34" charset="0"/>
                <a:sym typeface="+mn-ea"/>
              </a:rPr>
              <a:t>i</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will select the node farthest from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from its neighbor nodes as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endPar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22" name="object 10">
            <a:extLst>
              <a:ext uri="{FF2B5EF4-FFF2-40B4-BE49-F238E27FC236}">
                <a16:creationId xmlns:a16="http://schemas.microsoft.com/office/drawing/2014/main" id="{F671812B-CF83-4973-B686-71F75C47E381}"/>
              </a:ext>
            </a:extLst>
          </p:cNvPr>
          <p:cNvSpPr txBox="1"/>
          <p:nvPr/>
        </p:nvSpPr>
        <p:spPr>
          <a:xfrm>
            <a:off x="7231810" y="10291887"/>
            <a:ext cx="12040440" cy="637290"/>
          </a:xfrm>
          <a:prstGeom prst="rect">
            <a:avLst/>
          </a:prstGeom>
        </p:spPr>
        <p:txBody>
          <a:bodyPr vert="horz" wrap="square" lIns="0" tIns="12700" rIns="0" bIns="0" rtlCol="0">
            <a:spAutoFit/>
          </a:bodyPr>
          <a:lstStyle/>
          <a:p>
            <a:pPr marL="12065">
              <a:lnSpc>
                <a:spcPct val="125000"/>
              </a:lnSpc>
              <a:spcBef>
                <a:spcPts val="2490"/>
              </a:spcBef>
              <a:tabLst>
                <a:tab pos="527685" algn="l"/>
                <a:tab pos="528320" algn="l"/>
              </a:tabLst>
            </a:pP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U, V, W &gt;    &gt;&gt;&gt;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A, B, C &gt;</a:t>
            </a:r>
          </a:p>
        </p:txBody>
      </p:sp>
      <p:cxnSp>
        <p:nvCxnSpPr>
          <p:cNvPr id="85" name="直接箭头连接符 84">
            <a:extLst>
              <a:ext uri="{FF2B5EF4-FFF2-40B4-BE49-F238E27FC236}">
                <a16:creationId xmlns:a16="http://schemas.microsoft.com/office/drawing/2014/main" id="{B23AC98F-6C18-452E-8726-DA05C5669215}"/>
              </a:ext>
            </a:extLst>
          </p:cNvPr>
          <p:cNvCxnSpPr>
            <a:cxnSpLocks/>
            <a:endCxn id="53" idx="1"/>
          </p:cNvCxnSpPr>
          <p:nvPr/>
        </p:nvCxnSpPr>
        <p:spPr>
          <a:xfrm>
            <a:off x="12226112" y="6497088"/>
            <a:ext cx="229811" cy="838440"/>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08ACE75F-2F72-47C5-A368-3737E2E269BA}"/>
              </a:ext>
            </a:extLst>
          </p:cNvPr>
          <p:cNvSpPr txBox="1"/>
          <p:nvPr/>
        </p:nvSpPr>
        <p:spPr>
          <a:xfrm>
            <a:off x="12697520" y="7170558"/>
            <a:ext cx="500083"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B</a:t>
            </a:r>
            <a:endParaRPr lang="zh-CN" altLang="en-US" sz="2400" b="1" dirty="0">
              <a:solidFill>
                <a:srgbClr val="FF0000"/>
              </a:solidFill>
              <a:latin typeface="Arial" panose="020B0604020202020204" pitchFamily="34" charset="0"/>
              <a:cs typeface="Arial" panose="020B0604020202020204" pitchFamily="34" charset="0"/>
            </a:endParaRPr>
          </a:p>
        </p:txBody>
      </p:sp>
      <p:cxnSp>
        <p:nvCxnSpPr>
          <p:cNvPr id="87" name="直接箭头连接符 86">
            <a:extLst>
              <a:ext uri="{FF2B5EF4-FFF2-40B4-BE49-F238E27FC236}">
                <a16:creationId xmlns:a16="http://schemas.microsoft.com/office/drawing/2014/main" id="{73F97728-1ABA-4465-86C1-7D1D267D1FE5}"/>
              </a:ext>
            </a:extLst>
          </p:cNvPr>
          <p:cNvCxnSpPr>
            <a:cxnSpLocks/>
            <a:stCxn id="53" idx="5"/>
            <a:endCxn id="56" idx="1"/>
          </p:cNvCxnSpPr>
          <p:nvPr/>
        </p:nvCxnSpPr>
        <p:spPr>
          <a:xfrm>
            <a:off x="12638041" y="7522490"/>
            <a:ext cx="430414" cy="1164858"/>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486A5048-4195-4EF0-A9F7-119E5A66DC39}"/>
              </a:ext>
            </a:extLst>
          </p:cNvPr>
          <p:cNvSpPr txBox="1"/>
          <p:nvPr/>
        </p:nvSpPr>
        <p:spPr>
          <a:xfrm>
            <a:off x="13254051" y="8518679"/>
            <a:ext cx="500083"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C</a:t>
            </a:r>
            <a:endParaRPr lang="zh-CN" alt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71845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The Fixed Path Routing</a:t>
            </a:r>
            <a:endParaRPr sz="6600" b="1" dirty="0">
              <a:solidFill>
                <a:schemeClr val="bg1"/>
              </a:solidFill>
              <a:latin typeface="Arial" panose="020B0604020202020204" pitchFamily="34" charset="0"/>
              <a:cs typeface="Arial" panose="020B0604020202020204" pitchFamily="34" charset="0"/>
            </a:endParaRPr>
          </a:p>
        </p:txBody>
      </p:sp>
      <p:grpSp>
        <p:nvGrpSpPr>
          <p:cNvPr id="120" name="组合 119">
            <a:extLst>
              <a:ext uri="{FF2B5EF4-FFF2-40B4-BE49-F238E27FC236}">
                <a16:creationId xmlns:a16="http://schemas.microsoft.com/office/drawing/2014/main" id="{5ACB0E2E-A71F-47B0-A109-9D6CB2C2C82D}"/>
              </a:ext>
            </a:extLst>
          </p:cNvPr>
          <p:cNvGrpSpPr>
            <a:grpSpLocks noChangeAspect="1"/>
          </p:cNvGrpSpPr>
          <p:nvPr/>
        </p:nvGrpSpPr>
        <p:grpSpPr>
          <a:xfrm>
            <a:off x="4262400" y="5126400"/>
            <a:ext cx="10012270" cy="5184000"/>
            <a:chOff x="5190001" y="3823938"/>
            <a:chExt cx="9281649" cy="4805712"/>
          </a:xfrm>
        </p:grpSpPr>
        <p:sp>
          <p:nvSpPr>
            <p:cNvPr id="38" name="椭圆 37">
              <a:extLst>
                <a:ext uri="{FF2B5EF4-FFF2-40B4-BE49-F238E27FC236}">
                  <a16:creationId xmlns:a16="http://schemas.microsoft.com/office/drawing/2014/main" id="{EFF58BB9-AF7C-4449-BF0D-6235C6F04C90}"/>
                </a:ext>
              </a:extLst>
            </p:cNvPr>
            <p:cNvSpPr/>
            <p:nvPr/>
          </p:nvSpPr>
          <p:spPr>
            <a:xfrm>
              <a:off x="5809126" y="45148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0" name="等腰三角形 39">
              <a:extLst>
                <a:ext uri="{FF2B5EF4-FFF2-40B4-BE49-F238E27FC236}">
                  <a16:creationId xmlns:a16="http://schemas.microsoft.com/office/drawing/2014/main" id="{ED5F66A2-C02C-4800-9DD0-FBC708F1B6EE}"/>
                </a:ext>
              </a:extLst>
            </p:cNvPr>
            <p:cNvSpPr/>
            <p:nvPr/>
          </p:nvSpPr>
          <p:spPr>
            <a:xfrm>
              <a:off x="5897708" y="8137207"/>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CE2AF366-CE84-4640-8E75-A8F197FFE56C}"/>
                </a:ext>
              </a:extLst>
            </p:cNvPr>
            <p:cNvSpPr/>
            <p:nvPr/>
          </p:nvSpPr>
          <p:spPr>
            <a:xfrm>
              <a:off x="5190001" y="3829050"/>
              <a:ext cx="9281649" cy="480060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8197E697-85DA-4C09-9A4E-52D26E5C7556}"/>
                </a:ext>
              </a:extLst>
            </p:cNvPr>
            <p:cNvSpPr/>
            <p:nvPr/>
          </p:nvSpPr>
          <p:spPr>
            <a:xfrm>
              <a:off x="6079953" y="553529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3" name="椭圆 62">
              <a:extLst>
                <a:ext uri="{FF2B5EF4-FFF2-40B4-BE49-F238E27FC236}">
                  <a16:creationId xmlns:a16="http://schemas.microsoft.com/office/drawing/2014/main" id="{15DB2067-D1B0-46EF-BF4D-AE70E3AEE0C0}"/>
                </a:ext>
              </a:extLst>
            </p:cNvPr>
            <p:cNvSpPr/>
            <p:nvPr/>
          </p:nvSpPr>
          <p:spPr>
            <a:xfrm>
              <a:off x="8279911" y="514794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4" name="椭圆 63">
              <a:extLst>
                <a:ext uri="{FF2B5EF4-FFF2-40B4-BE49-F238E27FC236}">
                  <a16:creationId xmlns:a16="http://schemas.microsoft.com/office/drawing/2014/main" id="{C8B672B6-F5D8-4EE8-9090-E3C99E4C134B}"/>
                </a:ext>
              </a:extLst>
            </p:cNvPr>
            <p:cNvSpPr/>
            <p:nvPr/>
          </p:nvSpPr>
          <p:spPr>
            <a:xfrm>
              <a:off x="5428126"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5" name="椭圆 64">
              <a:extLst>
                <a:ext uri="{FF2B5EF4-FFF2-40B4-BE49-F238E27FC236}">
                  <a16:creationId xmlns:a16="http://schemas.microsoft.com/office/drawing/2014/main" id="{F7FD1915-8ED7-4845-A390-AB20CA13CE80}"/>
                </a:ext>
              </a:extLst>
            </p:cNvPr>
            <p:cNvSpPr/>
            <p:nvPr/>
          </p:nvSpPr>
          <p:spPr>
            <a:xfrm>
              <a:off x="5387486" y="4845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6" name="椭圆 65">
              <a:extLst>
                <a:ext uri="{FF2B5EF4-FFF2-40B4-BE49-F238E27FC236}">
                  <a16:creationId xmlns:a16="http://schemas.microsoft.com/office/drawing/2014/main" id="{0AFE8104-1235-43DF-9FB6-6C21501AED21}"/>
                </a:ext>
              </a:extLst>
            </p:cNvPr>
            <p:cNvSpPr/>
            <p:nvPr/>
          </p:nvSpPr>
          <p:spPr>
            <a:xfrm>
              <a:off x="7235336" y="4845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7" name="椭圆 66">
              <a:extLst>
                <a:ext uri="{FF2B5EF4-FFF2-40B4-BE49-F238E27FC236}">
                  <a16:creationId xmlns:a16="http://schemas.microsoft.com/office/drawing/2014/main" id="{32B5D19C-0B0B-44CF-A79C-6BFA0A76FD0A}"/>
                </a:ext>
              </a:extLst>
            </p:cNvPr>
            <p:cNvSpPr/>
            <p:nvPr/>
          </p:nvSpPr>
          <p:spPr>
            <a:xfrm>
              <a:off x="7235336" y="398608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8" name="椭圆 67">
              <a:extLst>
                <a:ext uri="{FF2B5EF4-FFF2-40B4-BE49-F238E27FC236}">
                  <a16:creationId xmlns:a16="http://schemas.microsoft.com/office/drawing/2014/main" id="{05686959-6424-46A1-AC10-C308EE4A447D}"/>
                </a:ext>
              </a:extLst>
            </p:cNvPr>
            <p:cNvSpPr/>
            <p:nvPr/>
          </p:nvSpPr>
          <p:spPr>
            <a:xfrm>
              <a:off x="6541281" y="451707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9" name="椭圆 68">
              <a:extLst>
                <a:ext uri="{FF2B5EF4-FFF2-40B4-BE49-F238E27FC236}">
                  <a16:creationId xmlns:a16="http://schemas.microsoft.com/office/drawing/2014/main" id="{8DE74C64-917F-4FD0-903B-996E3D062AE6}"/>
                </a:ext>
              </a:extLst>
            </p:cNvPr>
            <p:cNvSpPr/>
            <p:nvPr/>
          </p:nvSpPr>
          <p:spPr>
            <a:xfrm>
              <a:off x="5506866" y="612743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85553715-6016-4346-BD64-EED7984610EF}"/>
                </a:ext>
              </a:extLst>
            </p:cNvPr>
            <p:cNvSpPr/>
            <p:nvPr/>
          </p:nvSpPr>
          <p:spPr>
            <a:xfrm>
              <a:off x="5387486" y="702754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972A1CC2-3D35-4E54-B4D0-CD75E3458928}"/>
                </a:ext>
              </a:extLst>
            </p:cNvPr>
            <p:cNvSpPr/>
            <p:nvPr/>
          </p:nvSpPr>
          <p:spPr>
            <a:xfrm>
              <a:off x="6541281" y="6416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2" name="椭圆 71">
              <a:extLst>
                <a:ext uri="{FF2B5EF4-FFF2-40B4-BE49-F238E27FC236}">
                  <a16:creationId xmlns:a16="http://schemas.microsoft.com/office/drawing/2014/main" id="{DF950C0B-7046-4C65-8093-EEB830F938E0}"/>
                </a:ext>
              </a:extLst>
            </p:cNvPr>
            <p:cNvSpPr/>
            <p:nvPr/>
          </p:nvSpPr>
          <p:spPr>
            <a:xfrm>
              <a:off x="8247526"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3" name="椭圆 72">
              <a:extLst>
                <a:ext uri="{FF2B5EF4-FFF2-40B4-BE49-F238E27FC236}">
                  <a16:creationId xmlns:a16="http://schemas.microsoft.com/office/drawing/2014/main" id="{F4C05845-F747-4226-9BAB-430CCB26D883}"/>
                </a:ext>
              </a:extLst>
            </p:cNvPr>
            <p:cNvSpPr/>
            <p:nvPr/>
          </p:nvSpPr>
          <p:spPr>
            <a:xfrm>
              <a:off x="7235336" y="570465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4" name="椭圆 73">
              <a:extLst>
                <a:ext uri="{FF2B5EF4-FFF2-40B4-BE49-F238E27FC236}">
                  <a16:creationId xmlns:a16="http://schemas.microsoft.com/office/drawing/2014/main" id="{50B29421-542E-477A-B314-0B7B0CEED507}"/>
                </a:ext>
              </a:extLst>
            </p:cNvPr>
            <p:cNvSpPr/>
            <p:nvPr/>
          </p:nvSpPr>
          <p:spPr>
            <a:xfrm>
              <a:off x="5397646" y="80203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F379EFB4-09F9-41A9-B7F7-F5699D42F057}"/>
                </a:ext>
              </a:extLst>
            </p:cNvPr>
            <p:cNvSpPr/>
            <p:nvPr/>
          </p:nvSpPr>
          <p:spPr>
            <a:xfrm>
              <a:off x="8662037" y="457041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E216B133-C454-4B25-950E-97D847E688B9}"/>
                </a:ext>
              </a:extLst>
            </p:cNvPr>
            <p:cNvSpPr/>
            <p:nvPr/>
          </p:nvSpPr>
          <p:spPr>
            <a:xfrm>
              <a:off x="13161278" y="422656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98810AF1-2A51-4D66-9913-DBE5029A68D2}"/>
                </a:ext>
              </a:extLst>
            </p:cNvPr>
            <p:cNvSpPr/>
            <p:nvPr/>
          </p:nvSpPr>
          <p:spPr>
            <a:xfrm>
              <a:off x="10588258" y="398367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A97E0013-8A3C-4F33-BBD0-AADAAC440DAC}"/>
                </a:ext>
              </a:extLst>
            </p:cNvPr>
            <p:cNvSpPr/>
            <p:nvPr/>
          </p:nvSpPr>
          <p:spPr>
            <a:xfrm>
              <a:off x="9711445" y="39814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9" name="椭圆 28">
              <a:extLst>
                <a:ext uri="{FF2B5EF4-FFF2-40B4-BE49-F238E27FC236}">
                  <a16:creationId xmlns:a16="http://schemas.microsoft.com/office/drawing/2014/main" id="{91983BE5-B4EF-428E-960F-E7E1E8F42964}"/>
                </a:ext>
              </a:extLst>
            </p:cNvPr>
            <p:cNvSpPr/>
            <p:nvPr/>
          </p:nvSpPr>
          <p:spPr>
            <a:xfrm>
              <a:off x="6511436" y="727789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0E56EB37-2AAB-428E-ABD8-47B1AB63000B}"/>
                </a:ext>
              </a:extLst>
            </p:cNvPr>
            <p:cNvSpPr/>
            <p:nvPr/>
          </p:nvSpPr>
          <p:spPr>
            <a:xfrm>
              <a:off x="9434687" y="454056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7D368072-5DC3-4F98-9E6D-34E2AA9428AB}"/>
                </a:ext>
              </a:extLst>
            </p:cNvPr>
            <p:cNvSpPr/>
            <p:nvPr/>
          </p:nvSpPr>
          <p:spPr>
            <a:xfrm>
              <a:off x="14028566" y="398373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E3024ECD-BCA0-46ED-B99A-2AF54E4F801D}"/>
                </a:ext>
              </a:extLst>
            </p:cNvPr>
            <p:cNvSpPr/>
            <p:nvPr/>
          </p:nvSpPr>
          <p:spPr>
            <a:xfrm>
              <a:off x="6777501" y="789781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05C21035-0D10-45B0-832D-C0BBAEB993BF}"/>
                </a:ext>
              </a:extLst>
            </p:cNvPr>
            <p:cNvSpPr/>
            <p:nvPr/>
          </p:nvSpPr>
          <p:spPr>
            <a:xfrm>
              <a:off x="7380116" y="71393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891C36FC-BE88-444B-99F8-519B7E6C4B5F}"/>
                </a:ext>
              </a:extLst>
            </p:cNvPr>
            <p:cNvSpPr/>
            <p:nvPr/>
          </p:nvSpPr>
          <p:spPr>
            <a:xfrm>
              <a:off x="8518671" y="597001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6C3593FB-DA51-445B-B762-F474BA01D0B1}"/>
                </a:ext>
              </a:extLst>
            </p:cNvPr>
            <p:cNvSpPr/>
            <p:nvPr/>
          </p:nvSpPr>
          <p:spPr>
            <a:xfrm>
              <a:off x="10452563" y="481552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572B77CA-DB2E-4CBA-BF35-94A68855F49F}"/>
                </a:ext>
              </a:extLst>
            </p:cNvPr>
            <p:cNvSpPr/>
            <p:nvPr/>
          </p:nvSpPr>
          <p:spPr>
            <a:xfrm>
              <a:off x="9559147" y="525208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643EB5E7-CB73-4386-8B9B-07D8C1376810}"/>
                </a:ext>
              </a:extLst>
            </p:cNvPr>
            <p:cNvSpPr/>
            <p:nvPr/>
          </p:nvSpPr>
          <p:spPr>
            <a:xfrm>
              <a:off x="7942726" y="65557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9D298EF5-11CD-4579-9218-CA6D6D041DC0}"/>
                </a:ext>
              </a:extLst>
            </p:cNvPr>
            <p:cNvSpPr/>
            <p:nvPr/>
          </p:nvSpPr>
          <p:spPr>
            <a:xfrm>
              <a:off x="9532478" y="6416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FB1BA489-786F-4ABC-8956-3CE2DD7B6DAB}"/>
                </a:ext>
              </a:extLst>
            </p:cNvPr>
            <p:cNvSpPr/>
            <p:nvPr/>
          </p:nvSpPr>
          <p:spPr>
            <a:xfrm>
              <a:off x="8781417" y="640143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7EDF451C-1794-4F0C-9D2C-839929E28012}"/>
                </a:ext>
              </a:extLst>
            </p:cNvPr>
            <p:cNvSpPr/>
            <p:nvPr/>
          </p:nvSpPr>
          <p:spPr>
            <a:xfrm>
              <a:off x="10452563" y="552481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CC4E21F8-03B7-45D7-B6EF-D00657C77C90}"/>
                </a:ext>
              </a:extLst>
            </p:cNvPr>
            <p:cNvSpPr/>
            <p:nvPr/>
          </p:nvSpPr>
          <p:spPr>
            <a:xfrm>
              <a:off x="12426546" y="482631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672DFE3E-9393-4DC9-ADDD-332AFB5EB3FD}"/>
                </a:ext>
              </a:extLst>
            </p:cNvPr>
            <p:cNvSpPr/>
            <p:nvPr/>
          </p:nvSpPr>
          <p:spPr>
            <a:xfrm>
              <a:off x="7942726" y="794385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B97FE370-27C9-4B5F-A0CA-F9AE5079ECEB}"/>
                </a:ext>
              </a:extLst>
            </p:cNvPr>
            <p:cNvSpPr/>
            <p:nvPr/>
          </p:nvSpPr>
          <p:spPr>
            <a:xfrm>
              <a:off x="8456932" y="728891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54762CE4-117B-4048-94D4-CD67D1FC57AF}"/>
                </a:ext>
              </a:extLst>
            </p:cNvPr>
            <p:cNvSpPr/>
            <p:nvPr/>
          </p:nvSpPr>
          <p:spPr>
            <a:xfrm>
              <a:off x="8815374" y="803211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0" name="椭圆 49">
              <a:extLst>
                <a:ext uri="{FF2B5EF4-FFF2-40B4-BE49-F238E27FC236}">
                  <a16:creationId xmlns:a16="http://schemas.microsoft.com/office/drawing/2014/main" id="{70D277AB-048C-41FC-A3E8-99660DF3354D}"/>
                </a:ext>
              </a:extLst>
            </p:cNvPr>
            <p:cNvSpPr/>
            <p:nvPr/>
          </p:nvSpPr>
          <p:spPr>
            <a:xfrm>
              <a:off x="11773463" y="527049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8CE73851-F889-4D60-863E-D9200E87F196}"/>
                </a:ext>
              </a:extLst>
            </p:cNvPr>
            <p:cNvSpPr/>
            <p:nvPr/>
          </p:nvSpPr>
          <p:spPr>
            <a:xfrm>
              <a:off x="10283221" y="6278879"/>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D41ADDC7-3328-4F56-8ACE-4C61A592DFE5}"/>
                </a:ext>
              </a:extLst>
            </p:cNvPr>
            <p:cNvSpPr/>
            <p:nvPr/>
          </p:nvSpPr>
          <p:spPr>
            <a:xfrm>
              <a:off x="11274773" y="569658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8349EB4D-0181-4627-A414-33BAB2D2CCC3}"/>
                </a:ext>
              </a:extLst>
            </p:cNvPr>
            <p:cNvSpPr/>
            <p:nvPr/>
          </p:nvSpPr>
          <p:spPr>
            <a:xfrm>
              <a:off x="12750656" y="5835966"/>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507D7EB2-B71A-482A-A919-66CEF34D1CD0}"/>
                </a:ext>
              </a:extLst>
            </p:cNvPr>
            <p:cNvSpPr/>
            <p:nvPr/>
          </p:nvSpPr>
          <p:spPr>
            <a:xfrm>
              <a:off x="9276860" y="73044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5" name="椭圆 54">
              <a:extLst>
                <a:ext uri="{FF2B5EF4-FFF2-40B4-BE49-F238E27FC236}">
                  <a16:creationId xmlns:a16="http://schemas.microsoft.com/office/drawing/2014/main" id="{1631486A-BB73-41A0-96B6-6C7A70277498}"/>
                </a:ext>
              </a:extLst>
            </p:cNvPr>
            <p:cNvSpPr/>
            <p:nvPr/>
          </p:nvSpPr>
          <p:spPr>
            <a:xfrm>
              <a:off x="11966721" y="6133146"/>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D0E947D8-62BE-4173-83A1-A678ED325EA1}"/>
                </a:ext>
              </a:extLst>
            </p:cNvPr>
            <p:cNvSpPr/>
            <p:nvPr/>
          </p:nvSpPr>
          <p:spPr>
            <a:xfrm>
              <a:off x="13318490" y="70891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FDAF7D6D-AC56-4BE9-BF04-79F0F2C48A7E}"/>
                </a:ext>
              </a:extLst>
            </p:cNvPr>
            <p:cNvSpPr/>
            <p:nvPr/>
          </p:nvSpPr>
          <p:spPr>
            <a:xfrm>
              <a:off x="10427321" y="697947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016CE3D0-BBBA-4BDB-B4C9-204595CCAF25}"/>
                </a:ext>
              </a:extLst>
            </p:cNvPr>
            <p:cNvSpPr/>
            <p:nvPr/>
          </p:nvSpPr>
          <p:spPr>
            <a:xfrm>
              <a:off x="11276043" y="672356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F55AAD8D-AE29-457A-81DF-43E0F8F52B8C}"/>
                </a:ext>
              </a:extLst>
            </p:cNvPr>
            <p:cNvSpPr/>
            <p:nvPr/>
          </p:nvSpPr>
          <p:spPr>
            <a:xfrm>
              <a:off x="9835270" y="7957185"/>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A16952C7-AB48-4CC0-8F7B-EFA630628D57}"/>
                </a:ext>
              </a:extLst>
            </p:cNvPr>
            <p:cNvSpPr/>
            <p:nvPr/>
          </p:nvSpPr>
          <p:spPr>
            <a:xfrm>
              <a:off x="10546701" y="7954962"/>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B7E1E028-2B5F-47DF-9FC1-9C86D5AF5687}"/>
                </a:ext>
              </a:extLst>
            </p:cNvPr>
            <p:cNvSpPr/>
            <p:nvPr/>
          </p:nvSpPr>
          <p:spPr>
            <a:xfrm>
              <a:off x="13171733" y="769603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5" name="椭圆 74">
              <a:extLst>
                <a:ext uri="{FF2B5EF4-FFF2-40B4-BE49-F238E27FC236}">
                  <a16:creationId xmlns:a16="http://schemas.microsoft.com/office/drawing/2014/main" id="{96B72CAC-FF0B-4EA7-9E90-E6142CBFE994}"/>
                </a:ext>
              </a:extLst>
            </p:cNvPr>
            <p:cNvSpPr/>
            <p:nvPr/>
          </p:nvSpPr>
          <p:spPr>
            <a:xfrm>
              <a:off x="12012223" y="7579357"/>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6" name="椭圆 75">
              <a:extLst>
                <a:ext uri="{FF2B5EF4-FFF2-40B4-BE49-F238E27FC236}">
                  <a16:creationId xmlns:a16="http://schemas.microsoft.com/office/drawing/2014/main" id="{25CE91FF-C06F-4522-AC94-DDFF294DD8A4}"/>
                </a:ext>
              </a:extLst>
            </p:cNvPr>
            <p:cNvSpPr/>
            <p:nvPr/>
          </p:nvSpPr>
          <p:spPr>
            <a:xfrm>
              <a:off x="12630293" y="7728901"/>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7" name="椭圆 76">
              <a:extLst>
                <a:ext uri="{FF2B5EF4-FFF2-40B4-BE49-F238E27FC236}">
                  <a16:creationId xmlns:a16="http://schemas.microsoft.com/office/drawing/2014/main" id="{9712E0DF-604F-4E6D-8A05-8275F02900C7}"/>
                </a:ext>
              </a:extLst>
            </p:cNvPr>
            <p:cNvSpPr/>
            <p:nvPr/>
          </p:nvSpPr>
          <p:spPr>
            <a:xfrm>
              <a:off x="11155393" y="7712073"/>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8" name="椭圆 77">
              <a:extLst>
                <a:ext uri="{FF2B5EF4-FFF2-40B4-BE49-F238E27FC236}">
                  <a16:creationId xmlns:a16="http://schemas.microsoft.com/office/drawing/2014/main" id="{10E3699B-19FA-48AC-8EC4-5F867F639B5D}"/>
                </a:ext>
              </a:extLst>
            </p:cNvPr>
            <p:cNvSpPr/>
            <p:nvPr/>
          </p:nvSpPr>
          <p:spPr>
            <a:xfrm>
              <a:off x="12557847" y="669147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28DCAA4C-45D8-4C6B-A275-ABD0A1A9C5B1}"/>
                </a:ext>
              </a:extLst>
            </p:cNvPr>
            <p:cNvSpPr/>
            <p:nvPr/>
          </p:nvSpPr>
          <p:spPr>
            <a:xfrm>
              <a:off x="13702790" y="5984240"/>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0" name="椭圆 79">
              <a:extLst>
                <a:ext uri="{FF2B5EF4-FFF2-40B4-BE49-F238E27FC236}">
                  <a16:creationId xmlns:a16="http://schemas.microsoft.com/office/drawing/2014/main" id="{576C835F-1A59-432C-8866-FB8989946B23}"/>
                </a:ext>
              </a:extLst>
            </p:cNvPr>
            <p:cNvSpPr/>
            <p:nvPr/>
          </p:nvSpPr>
          <p:spPr>
            <a:xfrm>
              <a:off x="13459729" y="5094604"/>
              <a:ext cx="238760" cy="24511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5" name="直接箭头连接符 4">
              <a:extLst>
                <a:ext uri="{FF2B5EF4-FFF2-40B4-BE49-F238E27FC236}">
                  <a16:creationId xmlns:a16="http://schemas.microsoft.com/office/drawing/2014/main" id="{57E9B14A-D59D-434E-81E5-2F0662B0C0ED}"/>
                </a:ext>
              </a:extLst>
            </p:cNvPr>
            <p:cNvCxnSpPr>
              <a:cxnSpLocks/>
              <a:stCxn id="81" idx="2"/>
              <a:endCxn id="35" idx="7"/>
            </p:cNvCxnSpPr>
            <p:nvPr/>
          </p:nvCxnSpPr>
          <p:spPr>
            <a:xfrm flipH="1">
              <a:off x="10656357" y="4324290"/>
              <a:ext cx="1045255" cy="527128"/>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五角星 98">
              <a:extLst>
                <a:ext uri="{FF2B5EF4-FFF2-40B4-BE49-F238E27FC236}">
                  <a16:creationId xmlns:a16="http://schemas.microsoft.com/office/drawing/2014/main" id="{65595EAE-5E76-44D9-A908-5A17685982A2}"/>
                </a:ext>
              </a:extLst>
            </p:cNvPr>
            <p:cNvSpPr/>
            <p:nvPr/>
          </p:nvSpPr>
          <p:spPr>
            <a:xfrm>
              <a:off x="11634668" y="4008696"/>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cxnSp>
          <p:nvCxnSpPr>
            <p:cNvPr id="82" name="直接箭头连接符 81">
              <a:extLst>
                <a:ext uri="{FF2B5EF4-FFF2-40B4-BE49-F238E27FC236}">
                  <a16:creationId xmlns:a16="http://schemas.microsoft.com/office/drawing/2014/main" id="{5100A450-E39E-404F-A729-2A5DE7FC047D}"/>
                </a:ext>
              </a:extLst>
            </p:cNvPr>
            <p:cNvCxnSpPr>
              <a:cxnSpLocks/>
              <a:stCxn id="35" idx="3"/>
              <a:endCxn id="36" idx="6"/>
            </p:cNvCxnSpPr>
            <p:nvPr/>
          </p:nvCxnSpPr>
          <p:spPr>
            <a:xfrm flipH="1">
              <a:off x="9797907" y="5024736"/>
              <a:ext cx="689622" cy="349903"/>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9A40846C-F5C4-410E-BB59-30CC8AC5F8E9}"/>
                </a:ext>
              </a:extLst>
            </p:cNvPr>
            <p:cNvCxnSpPr>
              <a:cxnSpLocks/>
              <a:stCxn id="36" idx="3"/>
              <a:endCxn id="34" idx="6"/>
            </p:cNvCxnSpPr>
            <p:nvPr/>
          </p:nvCxnSpPr>
          <p:spPr>
            <a:xfrm flipH="1">
              <a:off x="8757431" y="5461298"/>
              <a:ext cx="836682" cy="631276"/>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4B0A588F-11F3-4C05-A0F0-9AC1D9EF1248}"/>
                </a:ext>
              </a:extLst>
            </p:cNvPr>
            <p:cNvCxnSpPr>
              <a:cxnSpLocks/>
              <a:stCxn id="81" idx="3"/>
              <a:endCxn id="45" idx="7"/>
            </p:cNvCxnSpPr>
            <p:nvPr/>
          </p:nvCxnSpPr>
          <p:spPr>
            <a:xfrm>
              <a:off x="11918244" y="4324290"/>
              <a:ext cx="712096" cy="537923"/>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8FCA46BB-CD30-4DF9-873A-E6E1652CC91F}"/>
                </a:ext>
              </a:extLst>
            </p:cNvPr>
            <p:cNvCxnSpPr>
              <a:cxnSpLocks/>
              <a:stCxn id="34" idx="3"/>
              <a:endCxn id="41" idx="6"/>
            </p:cNvCxnSpPr>
            <p:nvPr/>
          </p:nvCxnSpPr>
          <p:spPr>
            <a:xfrm flipH="1">
              <a:off x="8181486" y="6179233"/>
              <a:ext cx="372151" cy="499062"/>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8799E71A-3DD8-4D5E-8055-D92F133F1560}"/>
                </a:ext>
              </a:extLst>
            </p:cNvPr>
            <p:cNvCxnSpPr>
              <a:cxnSpLocks/>
              <a:stCxn id="41" idx="3"/>
              <a:endCxn id="33" idx="7"/>
            </p:cNvCxnSpPr>
            <p:nvPr/>
          </p:nvCxnSpPr>
          <p:spPr>
            <a:xfrm flipH="1">
              <a:off x="7583910" y="6764954"/>
              <a:ext cx="393782" cy="410246"/>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7C586C40-3285-4DEA-B3D5-8114C73588E7}"/>
                </a:ext>
              </a:extLst>
            </p:cNvPr>
            <p:cNvCxnSpPr>
              <a:cxnSpLocks/>
              <a:stCxn id="33" idx="3"/>
              <a:endCxn id="32" idx="7"/>
            </p:cNvCxnSpPr>
            <p:nvPr/>
          </p:nvCxnSpPr>
          <p:spPr>
            <a:xfrm flipH="1">
              <a:off x="6981295" y="7348518"/>
              <a:ext cx="433787" cy="585190"/>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57CFE5F1-9D76-47F6-971A-46902A4E115D}"/>
                </a:ext>
              </a:extLst>
            </p:cNvPr>
            <p:cNvCxnSpPr>
              <a:cxnSpLocks/>
              <a:stCxn id="32" idx="3"/>
              <a:endCxn id="40" idx="5"/>
            </p:cNvCxnSpPr>
            <p:nvPr/>
          </p:nvCxnSpPr>
          <p:spPr>
            <a:xfrm flipH="1">
              <a:off x="6122974" y="8107026"/>
              <a:ext cx="689493" cy="158451"/>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文本框 107">
              <a:extLst>
                <a:ext uri="{FF2B5EF4-FFF2-40B4-BE49-F238E27FC236}">
                  <a16:creationId xmlns:a16="http://schemas.microsoft.com/office/drawing/2014/main" id="{8685F270-67C4-44ED-89AC-0F08585D1D33}"/>
                </a:ext>
              </a:extLst>
            </p:cNvPr>
            <p:cNvSpPr txBox="1"/>
            <p:nvPr/>
          </p:nvSpPr>
          <p:spPr>
            <a:xfrm>
              <a:off x="10567477" y="3823938"/>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Source</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09" name="文本框 108">
              <a:extLst>
                <a:ext uri="{FF2B5EF4-FFF2-40B4-BE49-F238E27FC236}">
                  <a16:creationId xmlns:a16="http://schemas.microsoft.com/office/drawing/2014/main" id="{C3CF5EFF-131C-4B1E-9D90-632DF64FE778}"/>
                </a:ext>
              </a:extLst>
            </p:cNvPr>
            <p:cNvSpPr txBox="1"/>
            <p:nvPr/>
          </p:nvSpPr>
          <p:spPr>
            <a:xfrm>
              <a:off x="5665431" y="7702875"/>
              <a:ext cx="862699"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Sink</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0" name="文本框 109">
              <a:extLst>
                <a:ext uri="{FF2B5EF4-FFF2-40B4-BE49-F238E27FC236}">
                  <a16:creationId xmlns:a16="http://schemas.microsoft.com/office/drawing/2014/main" id="{F6B130FB-E3F3-4566-B18A-2A416796F30F}"/>
                </a:ext>
              </a:extLst>
            </p:cNvPr>
            <p:cNvSpPr txBox="1"/>
            <p:nvPr/>
          </p:nvSpPr>
          <p:spPr>
            <a:xfrm>
              <a:off x="10509250" y="4967585"/>
              <a:ext cx="463591"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U</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1" name="文本框 110">
              <a:extLst>
                <a:ext uri="{FF2B5EF4-FFF2-40B4-BE49-F238E27FC236}">
                  <a16:creationId xmlns:a16="http://schemas.microsoft.com/office/drawing/2014/main" id="{EE31D2FC-3EC3-46B8-BFF1-B7B9951F7060}"/>
                </a:ext>
              </a:extLst>
            </p:cNvPr>
            <p:cNvSpPr txBox="1"/>
            <p:nvPr/>
          </p:nvSpPr>
          <p:spPr>
            <a:xfrm>
              <a:off x="9590393" y="5387636"/>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V</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2" name="文本框 111">
              <a:extLst>
                <a:ext uri="{FF2B5EF4-FFF2-40B4-BE49-F238E27FC236}">
                  <a16:creationId xmlns:a16="http://schemas.microsoft.com/office/drawing/2014/main" id="{3573FACB-C65C-4398-948E-15090019DEBC}"/>
                </a:ext>
              </a:extLst>
            </p:cNvPr>
            <p:cNvSpPr txBox="1"/>
            <p:nvPr/>
          </p:nvSpPr>
          <p:spPr>
            <a:xfrm>
              <a:off x="8669172" y="5989002"/>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W</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3" name="文本框 112">
              <a:extLst>
                <a:ext uri="{FF2B5EF4-FFF2-40B4-BE49-F238E27FC236}">
                  <a16:creationId xmlns:a16="http://schemas.microsoft.com/office/drawing/2014/main" id="{71C73ECC-58A8-4E6F-A96F-2FDF7DDE80A4}"/>
                </a:ext>
              </a:extLst>
            </p:cNvPr>
            <p:cNvSpPr txBox="1"/>
            <p:nvPr/>
          </p:nvSpPr>
          <p:spPr>
            <a:xfrm>
              <a:off x="8065951" y="6567779"/>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X</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4" name="文本框 113">
              <a:extLst>
                <a:ext uri="{FF2B5EF4-FFF2-40B4-BE49-F238E27FC236}">
                  <a16:creationId xmlns:a16="http://schemas.microsoft.com/office/drawing/2014/main" id="{52FB3BDD-C878-4B99-9E68-3F170AEE89B7}"/>
                </a:ext>
              </a:extLst>
            </p:cNvPr>
            <p:cNvSpPr txBox="1"/>
            <p:nvPr/>
          </p:nvSpPr>
          <p:spPr>
            <a:xfrm>
              <a:off x="7413320" y="7269849"/>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Y</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5" name="文本框 114">
              <a:extLst>
                <a:ext uri="{FF2B5EF4-FFF2-40B4-BE49-F238E27FC236}">
                  <a16:creationId xmlns:a16="http://schemas.microsoft.com/office/drawing/2014/main" id="{07173E79-E941-4E2A-B39A-F8A837FC8A17}"/>
                </a:ext>
              </a:extLst>
            </p:cNvPr>
            <p:cNvSpPr txBox="1"/>
            <p:nvPr/>
          </p:nvSpPr>
          <p:spPr>
            <a:xfrm>
              <a:off x="6952093" y="8050846"/>
              <a:ext cx="1514158"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Z</a:t>
              </a:r>
              <a:endParaRPr lang="zh-CN" altLang="en-US" sz="2400" b="1" dirty="0">
                <a:solidFill>
                  <a:srgbClr val="FF0000"/>
                </a:solidFill>
                <a:latin typeface="Arial" panose="020B0604020202020204" pitchFamily="34" charset="0"/>
                <a:cs typeface="Arial" panose="020B0604020202020204" pitchFamily="34" charset="0"/>
              </a:endParaRPr>
            </a:p>
          </p:txBody>
        </p:sp>
        <p:sp>
          <p:nvSpPr>
            <p:cNvPr id="116" name="文本框 115">
              <a:extLst>
                <a:ext uri="{FF2B5EF4-FFF2-40B4-BE49-F238E27FC236}">
                  <a16:creationId xmlns:a16="http://schemas.microsoft.com/office/drawing/2014/main" id="{92C6E5CF-CE1E-4A74-B333-0ACF527898D3}"/>
                </a:ext>
              </a:extLst>
            </p:cNvPr>
            <p:cNvSpPr txBox="1"/>
            <p:nvPr/>
          </p:nvSpPr>
          <p:spPr>
            <a:xfrm>
              <a:off x="12633167" y="4609762"/>
              <a:ext cx="463591" cy="461665"/>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A</a:t>
              </a:r>
              <a:endParaRPr lang="zh-CN" altLang="en-US" sz="2400" b="1" dirty="0">
                <a:solidFill>
                  <a:srgbClr val="FF0000"/>
                </a:solidFill>
                <a:latin typeface="Arial" panose="020B0604020202020204" pitchFamily="34" charset="0"/>
                <a:cs typeface="Arial" panose="020B0604020202020204" pitchFamily="34" charset="0"/>
              </a:endParaRPr>
            </a:p>
          </p:txBody>
        </p:sp>
      </p:grpSp>
      <p:sp>
        <p:nvSpPr>
          <p:cNvPr id="121" name="object 10">
            <a:extLst>
              <a:ext uri="{FF2B5EF4-FFF2-40B4-BE49-F238E27FC236}">
                <a16:creationId xmlns:a16="http://schemas.microsoft.com/office/drawing/2014/main" id="{7BF9E111-BC73-4CC1-BA63-EE77931F196D}"/>
              </a:ext>
            </a:extLst>
          </p:cNvPr>
          <p:cNvSpPr txBox="1"/>
          <p:nvPr/>
        </p:nvSpPr>
        <p:spPr>
          <a:xfrm>
            <a:off x="796015" y="2165151"/>
            <a:ext cx="17976729" cy="1329788"/>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For the </a:t>
            </a:r>
            <a:r>
              <a:rPr lang="en-US" altLang="zh-CN" sz="3600" i="1" dirty="0">
                <a:latin typeface="Arial" panose="020B0604020202020204" pitchFamily="34" charset="0"/>
                <a:ea typeface="微软雅黑" panose="020B0503020204020204" charset="-122"/>
                <a:cs typeface="Arial" panose="020B0604020202020204" pitchFamily="34" charset="0"/>
                <a:sym typeface="+mn-ea"/>
              </a:rPr>
              <a:t>i+1</a:t>
            </a:r>
            <a:r>
              <a:rPr lang="en-US" altLang="zh-CN" sz="3600" i="1" baseline="-25000" dirty="0">
                <a:latin typeface="Arial" panose="020B0604020202020204" pitchFamily="34" charset="0"/>
                <a:ea typeface="微软雅黑" panose="020B0503020204020204" charset="-122"/>
                <a:cs typeface="Arial" panose="020B0604020202020204" pitchFamily="34" charset="0"/>
                <a:sym typeface="+mn-ea"/>
              </a:rPr>
              <a:t>-th</a:t>
            </a:r>
            <a:r>
              <a:rPr lang="en-US" altLang="zh-CN" sz="3600" i="1" dirty="0">
                <a:latin typeface="Arial" panose="020B0604020202020204" pitchFamily="34" charset="0"/>
                <a:ea typeface="微软雅黑" panose="020B0503020204020204" charset="-122"/>
                <a:cs typeface="Arial" panose="020B0604020202020204" pitchFamily="34" charset="0"/>
                <a:sym typeface="+mn-ea"/>
              </a:rPr>
              <a:t>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node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of the fixed path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 </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r>
              <a:rPr lang="en-US" altLang="zh-CN" sz="3600" i="1" dirty="0" err="1">
                <a:solidFill>
                  <a:srgbClr val="FF0000"/>
                </a:solidFill>
                <a:latin typeface="Arial" panose="020B0604020202020204" pitchFamily="34" charset="0"/>
                <a:ea typeface="微软雅黑" panose="020B0503020204020204" charset="-122"/>
                <a:cs typeface="Arial" panose="020B0604020202020204" pitchFamily="34" charset="0"/>
                <a:sym typeface="+mn-ea"/>
              </a:rPr>
              <a:t>i</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will select the node farthest from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 from its neighbor nodes as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2</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[i+1]</a:t>
            </a:r>
            <a:endPar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122" name="object 10">
            <a:extLst>
              <a:ext uri="{FF2B5EF4-FFF2-40B4-BE49-F238E27FC236}">
                <a16:creationId xmlns:a16="http://schemas.microsoft.com/office/drawing/2014/main" id="{F671812B-CF83-4973-B686-71F75C47E381}"/>
              </a:ext>
            </a:extLst>
          </p:cNvPr>
          <p:cNvSpPr txBox="1"/>
          <p:nvPr/>
        </p:nvSpPr>
        <p:spPr>
          <a:xfrm>
            <a:off x="7231810" y="10291887"/>
            <a:ext cx="12040440" cy="637290"/>
          </a:xfrm>
          <a:prstGeom prst="rect">
            <a:avLst/>
          </a:prstGeom>
        </p:spPr>
        <p:txBody>
          <a:bodyPr vert="horz" wrap="square" lIns="0" tIns="12700" rIns="0" bIns="0" rtlCol="0">
            <a:spAutoFit/>
          </a:bodyPr>
          <a:lstStyle/>
          <a:p>
            <a:pPr marL="12065">
              <a:lnSpc>
                <a:spcPct val="125000"/>
              </a:lnSpc>
              <a:spcBef>
                <a:spcPts val="2490"/>
              </a:spcBef>
              <a:tabLst>
                <a:tab pos="527685" algn="l"/>
                <a:tab pos="528320" algn="l"/>
              </a:tabLst>
            </a:pP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U, V, W &gt;    &gt;&gt;&gt;   </a:t>
            </a:r>
            <a:r>
              <a:rPr lang="en-US" altLang="zh-CN" sz="3600" i="1" dirty="0">
                <a:solidFill>
                  <a:srgbClr val="FF0000"/>
                </a:solidFill>
                <a:latin typeface="Arial" panose="020B0604020202020204" pitchFamily="34" charset="0"/>
                <a:ea typeface="微软雅黑" panose="020B0503020204020204" charset="-122"/>
                <a:cs typeface="Arial" panose="020B0604020202020204" pitchFamily="34" charset="0"/>
                <a:sym typeface="+mn-ea"/>
              </a:rPr>
              <a:t>fp</a:t>
            </a:r>
            <a:r>
              <a:rPr lang="en-US" altLang="zh-CN" sz="3600" i="1" baseline="-25000" dirty="0">
                <a:solidFill>
                  <a:srgbClr val="FF0000"/>
                </a:solidFill>
                <a:latin typeface="Arial" panose="020B0604020202020204" pitchFamily="34" charset="0"/>
                <a:ea typeface="微软雅黑" panose="020B0503020204020204" charset="-122"/>
                <a:cs typeface="Arial" panose="020B0604020202020204" pitchFamily="34" charset="0"/>
                <a:sym typeface="+mn-ea"/>
              </a:rPr>
              <a:t>1</a:t>
            </a:r>
            <a:r>
              <a:rPr lang="en-US" altLang="zh-CN" sz="3600" dirty="0">
                <a:solidFill>
                  <a:srgbClr val="FF0000"/>
                </a:solidFill>
                <a:latin typeface="Arial" panose="020B0604020202020204" pitchFamily="34" charset="0"/>
                <a:ea typeface="微软雅黑" panose="020B0503020204020204" charset="-122"/>
                <a:cs typeface="Arial" panose="020B0604020202020204" pitchFamily="34" charset="0"/>
                <a:sym typeface="+mn-ea"/>
              </a:rPr>
              <a:t> = &lt; source, A, B, C &gt;</a:t>
            </a:r>
          </a:p>
        </p:txBody>
      </p:sp>
      <p:cxnSp>
        <p:nvCxnSpPr>
          <p:cNvPr id="85" name="直接箭头连接符 84">
            <a:extLst>
              <a:ext uri="{FF2B5EF4-FFF2-40B4-BE49-F238E27FC236}">
                <a16:creationId xmlns:a16="http://schemas.microsoft.com/office/drawing/2014/main" id="{B23AC98F-6C18-452E-8726-DA05C5669215}"/>
              </a:ext>
            </a:extLst>
          </p:cNvPr>
          <p:cNvCxnSpPr>
            <a:cxnSpLocks/>
            <a:endCxn id="53" idx="1"/>
          </p:cNvCxnSpPr>
          <p:nvPr/>
        </p:nvCxnSpPr>
        <p:spPr>
          <a:xfrm>
            <a:off x="12226112" y="6497088"/>
            <a:ext cx="229811" cy="838440"/>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08ACE75F-2F72-47C5-A368-3737E2E269BA}"/>
              </a:ext>
            </a:extLst>
          </p:cNvPr>
          <p:cNvSpPr txBox="1"/>
          <p:nvPr/>
        </p:nvSpPr>
        <p:spPr>
          <a:xfrm>
            <a:off x="12697520" y="7170558"/>
            <a:ext cx="500083"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B</a:t>
            </a:r>
            <a:endParaRPr lang="zh-CN" altLang="en-US" sz="2400" b="1" dirty="0">
              <a:solidFill>
                <a:srgbClr val="FF0000"/>
              </a:solidFill>
              <a:latin typeface="Arial" panose="020B0604020202020204" pitchFamily="34" charset="0"/>
              <a:cs typeface="Arial" panose="020B0604020202020204" pitchFamily="34" charset="0"/>
            </a:endParaRPr>
          </a:p>
        </p:txBody>
      </p:sp>
      <p:cxnSp>
        <p:nvCxnSpPr>
          <p:cNvPr id="87" name="直接箭头连接符 86">
            <a:extLst>
              <a:ext uri="{FF2B5EF4-FFF2-40B4-BE49-F238E27FC236}">
                <a16:creationId xmlns:a16="http://schemas.microsoft.com/office/drawing/2014/main" id="{73F97728-1ABA-4465-86C1-7D1D267D1FE5}"/>
              </a:ext>
            </a:extLst>
          </p:cNvPr>
          <p:cNvCxnSpPr>
            <a:cxnSpLocks/>
            <a:stCxn id="53" idx="5"/>
            <a:endCxn id="56" idx="1"/>
          </p:cNvCxnSpPr>
          <p:nvPr/>
        </p:nvCxnSpPr>
        <p:spPr>
          <a:xfrm>
            <a:off x="12638041" y="7522490"/>
            <a:ext cx="430414" cy="1164858"/>
          </a:xfrm>
          <a:prstGeom prst="straightConnector1">
            <a:avLst/>
          </a:prstGeom>
          <a:ln w="508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486A5048-4195-4EF0-A9F7-119E5A66DC39}"/>
              </a:ext>
            </a:extLst>
          </p:cNvPr>
          <p:cNvSpPr txBox="1"/>
          <p:nvPr/>
        </p:nvSpPr>
        <p:spPr>
          <a:xfrm>
            <a:off x="13254051" y="8518679"/>
            <a:ext cx="500083" cy="498006"/>
          </a:xfrm>
          <a:prstGeom prst="rect">
            <a:avLst/>
          </a:prstGeom>
          <a:noFill/>
        </p:spPr>
        <p:txBody>
          <a:bodyPr wrap="square" rtlCol="0">
            <a:spAutoFit/>
          </a:bodyPr>
          <a:lstStyle/>
          <a:p>
            <a:r>
              <a:rPr lang="en-US" altLang="zh-CN" sz="2400" b="1" dirty="0">
                <a:solidFill>
                  <a:srgbClr val="FF0000"/>
                </a:solidFill>
                <a:latin typeface="Arial" panose="020B0604020202020204" pitchFamily="34" charset="0"/>
                <a:cs typeface="Arial" panose="020B0604020202020204" pitchFamily="34" charset="0"/>
              </a:rPr>
              <a:t>C</a:t>
            </a:r>
            <a:endParaRPr lang="zh-CN" altLang="en-US" sz="2400" b="1" dirty="0">
              <a:solidFill>
                <a:srgbClr val="FF0000"/>
              </a:solidFill>
              <a:latin typeface="Arial" panose="020B0604020202020204" pitchFamily="34" charset="0"/>
              <a:cs typeface="Arial" panose="020B0604020202020204" pitchFamily="34" charset="0"/>
            </a:endParaRPr>
          </a:p>
        </p:txBody>
      </p:sp>
      <p:cxnSp>
        <p:nvCxnSpPr>
          <p:cNvPr id="89" name="直接箭头连接符 88">
            <a:extLst>
              <a:ext uri="{FF2B5EF4-FFF2-40B4-BE49-F238E27FC236}">
                <a16:creationId xmlns:a16="http://schemas.microsoft.com/office/drawing/2014/main" id="{B865C657-C777-4CD3-8291-45C9934183E7}"/>
              </a:ext>
            </a:extLst>
          </p:cNvPr>
          <p:cNvCxnSpPr>
            <a:cxnSpLocks/>
            <a:stCxn id="56" idx="3"/>
            <a:endCxn id="75" idx="6"/>
          </p:cNvCxnSpPr>
          <p:nvPr/>
        </p:nvCxnSpPr>
        <p:spPr>
          <a:xfrm flipH="1">
            <a:off x="11879199" y="8874310"/>
            <a:ext cx="1189256" cy="435324"/>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0" name="直接箭头连接符 89">
            <a:extLst>
              <a:ext uri="{FF2B5EF4-FFF2-40B4-BE49-F238E27FC236}">
                <a16:creationId xmlns:a16="http://schemas.microsoft.com/office/drawing/2014/main" id="{FC971C8F-8FCA-4E9C-83A8-14A0174BE0D5}"/>
              </a:ext>
            </a:extLst>
          </p:cNvPr>
          <p:cNvCxnSpPr>
            <a:cxnSpLocks/>
            <a:stCxn id="75" idx="2"/>
            <a:endCxn id="77" idx="6"/>
          </p:cNvCxnSpPr>
          <p:nvPr/>
        </p:nvCxnSpPr>
        <p:spPr>
          <a:xfrm flipH="1">
            <a:off x="10954922" y="9309634"/>
            <a:ext cx="666723" cy="143163"/>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8FC49C7F-B365-4061-8657-D0BDAE2E3CF1}"/>
              </a:ext>
            </a:extLst>
          </p:cNvPr>
          <p:cNvCxnSpPr>
            <a:cxnSpLocks/>
            <a:stCxn id="77" idx="3"/>
            <a:endCxn id="60" idx="6"/>
          </p:cNvCxnSpPr>
          <p:nvPr/>
        </p:nvCxnSpPr>
        <p:spPr>
          <a:xfrm flipH="1">
            <a:off x="10298316" y="9546278"/>
            <a:ext cx="436770" cy="168527"/>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0B90B55B-5C2C-43CF-B863-FAA828157FF3}"/>
              </a:ext>
            </a:extLst>
          </p:cNvPr>
          <p:cNvCxnSpPr>
            <a:cxnSpLocks/>
            <a:stCxn id="60" idx="2"/>
            <a:endCxn id="59" idx="5"/>
          </p:cNvCxnSpPr>
          <p:nvPr/>
        </p:nvCxnSpPr>
        <p:spPr>
          <a:xfrm flipH="1">
            <a:off x="9493165" y="9714805"/>
            <a:ext cx="547597" cy="95879"/>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直接箭头连接符 98">
            <a:extLst>
              <a:ext uri="{FF2B5EF4-FFF2-40B4-BE49-F238E27FC236}">
                <a16:creationId xmlns:a16="http://schemas.microsoft.com/office/drawing/2014/main" id="{209C3E60-9913-44CE-B243-39DF746CB0CD}"/>
              </a:ext>
            </a:extLst>
          </p:cNvPr>
          <p:cNvCxnSpPr>
            <a:cxnSpLocks/>
            <a:stCxn id="59" idx="3"/>
            <a:endCxn id="49" idx="6"/>
          </p:cNvCxnSpPr>
          <p:nvPr/>
        </p:nvCxnSpPr>
        <p:spPr>
          <a:xfrm flipH="1" flipV="1">
            <a:off x="8430704" y="9798031"/>
            <a:ext cx="880343" cy="12653"/>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直接箭头连接符 102">
            <a:extLst>
              <a:ext uri="{FF2B5EF4-FFF2-40B4-BE49-F238E27FC236}">
                <a16:creationId xmlns:a16="http://schemas.microsoft.com/office/drawing/2014/main" id="{0A21B5C9-DCE8-4691-94CB-971955D2AAA5}"/>
              </a:ext>
            </a:extLst>
          </p:cNvPr>
          <p:cNvCxnSpPr>
            <a:cxnSpLocks/>
            <a:stCxn id="49" idx="2"/>
          </p:cNvCxnSpPr>
          <p:nvPr/>
        </p:nvCxnSpPr>
        <p:spPr>
          <a:xfrm flipH="1" flipV="1">
            <a:off x="7430066" y="9729179"/>
            <a:ext cx="743084" cy="68852"/>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 name="直接箭头连接符 105">
            <a:extLst>
              <a:ext uri="{FF2B5EF4-FFF2-40B4-BE49-F238E27FC236}">
                <a16:creationId xmlns:a16="http://schemas.microsoft.com/office/drawing/2014/main" id="{5D2F734D-EA05-4B80-8FF4-BC059118DBE9}"/>
              </a:ext>
            </a:extLst>
          </p:cNvPr>
          <p:cNvCxnSpPr>
            <a:cxnSpLocks/>
            <a:endCxn id="32" idx="5"/>
          </p:cNvCxnSpPr>
          <p:nvPr/>
        </p:nvCxnSpPr>
        <p:spPr>
          <a:xfrm flipH="1">
            <a:off x="6194699" y="9729060"/>
            <a:ext cx="982277" cy="17577"/>
          </a:xfrm>
          <a:prstGeom prst="straightConnector1">
            <a:avLst/>
          </a:prstGeom>
          <a:ln w="508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9780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0" name="object 2">
            <a:extLst>
              <a:ext uri="{FF2B5EF4-FFF2-40B4-BE49-F238E27FC236}">
                <a16:creationId xmlns:a16="http://schemas.microsoft.com/office/drawing/2014/main" id="{AA60E2C4-9249-4161-AF45-EB7806D04F9F}"/>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68774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Experiment :  </a:t>
            </a:r>
            <a:endParaRPr lang="en-US" sz="8800" b="1" dirty="0">
              <a:solidFill>
                <a:schemeClr val="bg1"/>
              </a:solidFill>
              <a:latin typeface="Arial" panose="020B0604020202020204" pitchFamily="34" charset="0"/>
              <a:cs typeface="Arial" panose="020B0604020202020204" pitchFamily="34" charset="0"/>
            </a:endParaRPr>
          </a:p>
        </p:txBody>
      </p:sp>
      <p:sp>
        <p:nvSpPr>
          <p:cNvPr id="11" name="object 10">
            <a:extLst>
              <a:ext uri="{FF2B5EF4-FFF2-40B4-BE49-F238E27FC236}">
                <a16:creationId xmlns:a16="http://schemas.microsoft.com/office/drawing/2014/main" id="{F93816E9-21BD-4C4C-8DF3-4CF5E8EB118A}"/>
              </a:ext>
            </a:extLst>
          </p:cNvPr>
          <p:cNvSpPr txBox="1"/>
          <p:nvPr/>
        </p:nvSpPr>
        <p:spPr>
          <a:xfrm>
            <a:off x="730945" y="2152650"/>
            <a:ext cx="18769905" cy="5398722"/>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latin typeface="Arial" panose="020B0604020202020204" pitchFamily="34" charset="0"/>
                <a:ea typeface="微软雅黑" panose="020B0503020204020204" charset="-122"/>
                <a:cs typeface="Arial" panose="020B0604020202020204" pitchFamily="34" charset="0"/>
                <a:sym typeface="+mn-ea"/>
              </a:rPr>
              <a:t>We </a:t>
            </a:r>
            <a:r>
              <a:rPr lang="en-US" altLang="zh-CN" sz="3600" dirty="0">
                <a:solidFill>
                  <a:srgbClr val="231F20"/>
                </a:solidFill>
                <a:effectLst/>
                <a:latin typeface="Arial" panose="020B0604020202020204" pitchFamily="34" charset="0"/>
                <a:cs typeface="Arial" panose="020B0604020202020204" pitchFamily="34" charset="0"/>
              </a:rPr>
              <a:t>conduct experiments in two different scenarios</a:t>
            </a:r>
            <a:r>
              <a:rPr lang="zh-CN" altLang="en-US" sz="3600" dirty="0">
                <a:solidFill>
                  <a:srgbClr val="231F20"/>
                </a:solidFill>
                <a:effectLst/>
                <a:latin typeface="Arial" panose="020B0604020202020204" pitchFamily="34" charset="0"/>
                <a:cs typeface="Arial" panose="020B0604020202020204" pitchFamily="34" charset="0"/>
              </a:rPr>
              <a:t>：</a:t>
            </a:r>
            <a:endParaRPr lang="en-US" altLang="zh-CN" sz="3600" dirty="0">
              <a:solidFill>
                <a:srgbClr val="231F20"/>
              </a:solidFill>
              <a:effectLst/>
              <a:latin typeface="Arial" panose="020B0604020202020204" pitchFamily="34" charset="0"/>
              <a:cs typeface="Arial" panose="020B0604020202020204" pitchFamily="34" charset="0"/>
            </a:endParaRPr>
          </a:p>
          <a:p>
            <a:pPr marL="12065">
              <a:lnSpc>
                <a:spcPct val="125000"/>
              </a:lnSpc>
              <a:spcBef>
                <a:spcPts val="2490"/>
              </a:spcBef>
              <a:tabLst>
                <a:tab pos="527685" algn="l"/>
                <a:tab pos="528320" algn="l"/>
              </a:tabLst>
            </a:pPr>
            <a:r>
              <a:rPr lang="en-US" altLang="zh-CN" sz="3600" dirty="0">
                <a:solidFill>
                  <a:srgbClr val="231F20"/>
                </a:solidFill>
                <a:effectLst/>
                <a:latin typeface="Arial" panose="020B0604020202020204" pitchFamily="34" charset="0"/>
                <a:cs typeface="Arial" panose="020B0604020202020204" pitchFamily="34" charset="0"/>
              </a:rPr>
              <a:t>          √  </a:t>
            </a:r>
            <a:r>
              <a:rPr lang="en-US" altLang="zh-CN" sz="3600" dirty="0">
                <a:solidFill>
                  <a:srgbClr val="231F20"/>
                </a:solidFill>
                <a:latin typeface="Arial" panose="020B0604020202020204" pitchFamily="34" charset="0"/>
                <a:cs typeface="Arial" panose="020B0604020202020204" pitchFamily="34" charset="0"/>
              </a:rPr>
              <a:t>T</a:t>
            </a:r>
            <a:r>
              <a:rPr lang="en-US" altLang="zh-CN" sz="3600" dirty="0">
                <a:solidFill>
                  <a:srgbClr val="231F20"/>
                </a:solidFill>
                <a:effectLst/>
                <a:latin typeface="Arial" panose="020B0604020202020204" pitchFamily="34" charset="0"/>
                <a:cs typeface="Arial" panose="020B0604020202020204" pitchFamily="34" charset="0"/>
              </a:rPr>
              <a:t>he uniform network </a:t>
            </a:r>
          </a:p>
          <a:p>
            <a:pPr marL="12065">
              <a:lnSpc>
                <a:spcPct val="125000"/>
              </a:lnSpc>
              <a:spcBef>
                <a:spcPts val="2490"/>
              </a:spcBef>
              <a:tabLst>
                <a:tab pos="527685" algn="l"/>
                <a:tab pos="528320" algn="l"/>
              </a:tabLst>
            </a:pPr>
            <a:r>
              <a:rPr lang="en-US" altLang="zh-CN" sz="3600" dirty="0">
                <a:solidFill>
                  <a:srgbClr val="231F20"/>
                </a:solidFill>
                <a:latin typeface="Arial" panose="020B0604020202020204" pitchFamily="34" charset="0"/>
                <a:cs typeface="Arial" panose="020B0604020202020204" pitchFamily="34" charset="0"/>
              </a:rPr>
              <a:t>          </a:t>
            </a:r>
            <a:r>
              <a:rPr lang="en-US" altLang="zh-CN" sz="3600" dirty="0">
                <a:solidFill>
                  <a:srgbClr val="231F20"/>
                </a:solidFill>
                <a:effectLst/>
                <a:latin typeface="Arial" panose="020B0604020202020204" pitchFamily="34" charset="0"/>
                <a:cs typeface="Arial" panose="020B0604020202020204" pitchFamily="34" charset="0"/>
              </a:rPr>
              <a:t>√  </a:t>
            </a:r>
            <a:r>
              <a:rPr lang="en-US" altLang="zh-CN" sz="3600" dirty="0">
                <a:solidFill>
                  <a:srgbClr val="231F20"/>
                </a:solidFill>
                <a:latin typeface="Arial" panose="020B0604020202020204" pitchFamily="34" charset="0"/>
                <a:cs typeface="Arial" panose="020B0604020202020204" pitchFamily="34" charset="0"/>
              </a:rPr>
              <a:t>T</a:t>
            </a:r>
            <a:r>
              <a:rPr lang="en-US" altLang="zh-CN" sz="3600" dirty="0">
                <a:solidFill>
                  <a:srgbClr val="231F20"/>
                </a:solidFill>
                <a:effectLst/>
                <a:latin typeface="Arial" panose="020B0604020202020204" pitchFamily="34" charset="0"/>
                <a:cs typeface="Arial" panose="020B0604020202020204" pitchFamily="34" charset="0"/>
              </a:rPr>
              <a:t>he non-uniform network</a:t>
            </a:r>
          </a:p>
          <a:p>
            <a:pPr marL="12065">
              <a:lnSpc>
                <a:spcPct val="125000"/>
              </a:lnSpc>
              <a:spcBef>
                <a:spcPts val="2490"/>
              </a:spcBef>
              <a:tabLst>
                <a:tab pos="527685" algn="l"/>
                <a:tab pos="528320" algn="l"/>
              </a:tabLst>
            </a:pPr>
            <a:endParaRPr lang="en-US" altLang="zh-CN" sz="3600" dirty="0">
              <a:solidFill>
                <a:srgbClr val="231F20"/>
              </a:solidFill>
              <a:effectLst/>
              <a:latin typeface="Arial" panose="020B0604020202020204" pitchFamily="34" charset="0"/>
              <a:cs typeface="Arial" panose="020B0604020202020204" pitchFamily="34" charset="0"/>
            </a:endParaRPr>
          </a:p>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rgbClr val="231F20"/>
                </a:solidFill>
                <a:effectLst/>
                <a:latin typeface="Arial" panose="020B0604020202020204" pitchFamily="34" charset="0"/>
                <a:cs typeface="Arial" panose="020B0604020202020204" pitchFamily="34" charset="0"/>
              </a:rPr>
              <a:t>We set up </a:t>
            </a:r>
            <a:r>
              <a:rPr lang="en-US" altLang="zh-CN" sz="3600" i="1" dirty="0" err="1">
                <a:solidFill>
                  <a:srgbClr val="231F20"/>
                </a:solidFill>
                <a:effectLst/>
                <a:latin typeface="Arial" panose="020B0604020202020204" pitchFamily="34" charset="0"/>
                <a:cs typeface="Arial" panose="020B0604020202020204" pitchFamily="34" charset="0"/>
              </a:rPr>
              <a:t>N</a:t>
            </a:r>
            <a:r>
              <a:rPr lang="en-US" altLang="zh-CN" sz="3600" i="1" baseline="-25000" dirty="0" err="1">
                <a:solidFill>
                  <a:srgbClr val="231F20"/>
                </a:solidFill>
                <a:effectLst/>
                <a:latin typeface="Arial" panose="020B0604020202020204" pitchFamily="34" charset="0"/>
                <a:cs typeface="Arial" panose="020B0604020202020204" pitchFamily="34" charset="0"/>
              </a:rPr>
              <a:t>circular</a:t>
            </a:r>
            <a:r>
              <a:rPr lang="en-US" altLang="zh-CN" sz="3600" dirty="0">
                <a:solidFill>
                  <a:srgbClr val="231F20"/>
                </a:solidFill>
                <a:effectLst/>
                <a:latin typeface="Arial" panose="020B0604020202020204" pitchFamily="34" charset="0"/>
                <a:cs typeface="Arial" panose="020B0604020202020204" pitchFamily="34" charset="0"/>
              </a:rPr>
              <a:t> obstacles with radius </a:t>
            </a:r>
            <a:r>
              <a:rPr lang="en-US" altLang="zh-CN" sz="3600" i="1" dirty="0">
                <a:solidFill>
                  <a:srgbClr val="231F20"/>
                </a:solidFill>
                <a:effectLst/>
                <a:latin typeface="Arial" panose="020B0604020202020204" pitchFamily="34" charset="0"/>
                <a:cs typeface="Arial" panose="020B0604020202020204" pitchFamily="34" charset="0"/>
              </a:rPr>
              <a:t>R</a:t>
            </a:r>
            <a:r>
              <a:rPr lang="en-US" altLang="zh-CN" sz="3600" i="1" baseline="-25000" dirty="0">
                <a:solidFill>
                  <a:srgbClr val="231F20"/>
                </a:solidFill>
                <a:latin typeface="Arial" panose="020B0604020202020204" pitchFamily="34" charset="0"/>
                <a:cs typeface="Arial" panose="020B0604020202020204" pitchFamily="34" charset="0"/>
              </a:rPr>
              <a:t>circular</a:t>
            </a:r>
            <a:r>
              <a:rPr lang="en-US" altLang="zh-CN" sz="3600" baseline="-25000" dirty="0">
                <a:solidFill>
                  <a:srgbClr val="231F20"/>
                </a:solidFill>
                <a:latin typeface="Arial" panose="020B0604020202020204" pitchFamily="34" charset="0"/>
                <a:cs typeface="Arial" panose="020B0604020202020204" pitchFamily="34" charset="0"/>
              </a:rPr>
              <a:t> </a:t>
            </a:r>
            <a:r>
              <a:rPr lang="en-US" altLang="zh-CN" sz="3600" dirty="0">
                <a:solidFill>
                  <a:srgbClr val="231F20"/>
                </a:solidFill>
                <a:effectLst/>
                <a:latin typeface="Arial" panose="020B0604020202020204" pitchFamily="34" charset="0"/>
                <a:cs typeface="Arial" panose="020B0604020202020204" pitchFamily="34" charset="0"/>
              </a:rPr>
              <a:t>in the WSN to simulate the non-uniform network </a:t>
            </a:r>
            <a:endPar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endParaRPr>
          </a:p>
        </p:txBody>
      </p:sp>
    </p:spTree>
    <p:extLst>
      <p:ext uri="{BB962C8B-B14F-4D97-AF65-F5344CB8AC3E}">
        <p14:creationId xmlns:p14="http://schemas.microsoft.com/office/powerpoint/2010/main" val="113735783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Experiment :  The Uniform Network </a:t>
            </a:r>
            <a:endParaRPr lang="en-US" sz="8800" b="1" dirty="0">
              <a:solidFill>
                <a:schemeClr val="bg1"/>
              </a:solidFill>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7D42E5B5-F53B-4BDE-BB5F-E88C91681788}"/>
              </a:ext>
            </a:extLst>
          </p:cNvPr>
          <p:cNvPicPr>
            <a:picLocks noChangeAspect="1"/>
          </p:cNvPicPr>
          <p:nvPr/>
        </p:nvPicPr>
        <p:blipFill>
          <a:blip r:embed="rId4"/>
          <a:stretch>
            <a:fillRect/>
          </a:stretch>
        </p:blipFill>
        <p:spPr>
          <a:xfrm>
            <a:off x="0" y="2861850"/>
            <a:ext cx="19530754" cy="5439600"/>
          </a:xfrm>
          <a:prstGeom prst="rect">
            <a:avLst/>
          </a:prstGeom>
        </p:spPr>
      </p:pic>
    </p:spTree>
    <p:extLst>
      <p:ext uri="{BB962C8B-B14F-4D97-AF65-F5344CB8AC3E}">
        <p14:creationId xmlns:p14="http://schemas.microsoft.com/office/powerpoint/2010/main" val="304654784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Experiment :  The Uniform Network </a:t>
            </a:r>
            <a:endParaRPr lang="en-US" sz="8800" b="1" dirty="0">
              <a:solidFill>
                <a:schemeClr val="bg1"/>
              </a:solidFill>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7CB86D67-5827-4907-A13B-51594B77A042}"/>
              </a:ext>
            </a:extLst>
          </p:cNvPr>
          <p:cNvPicPr>
            <a:picLocks noChangeAspect="1"/>
          </p:cNvPicPr>
          <p:nvPr/>
        </p:nvPicPr>
        <p:blipFill>
          <a:blip r:embed="rId4"/>
          <a:stretch>
            <a:fillRect/>
          </a:stretch>
        </p:blipFill>
        <p:spPr>
          <a:xfrm>
            <a:off x="3879850" y="3143250"/>
            <a:ext cx="11073471" cy="5439600"/>
          </a:xfrm>
          <a:prstGeom prst="rect">
            <a:avLst/>
          </a:prstGeom>
        </p:spPr>
      </p:pic>
    </p:spTree>
    <p:extLst>
      <p:ext uri="{BB962C8B-B14F-4D97-AF65-F5344CB8AC3E}">
        <p14:creationId xmlns:p14="http://schemas.microsoft.com/office/powerpoint/2010/main" val="25547998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sz="6600" b="1" dirty="0">
                <a:solidFill>
                  <a:schemeClr val="bg1"/>
                </a:solidFill>
                <a:latin typeface="Arial" panose="020B0604020202020204" pitchFamily="34" charset="0"/>
                <a:cs typeface="Arial" panose="020B0604020202020204" pitchFamily="34" charset="0"/>
              </a:rPr>
              <a:t>Experiment :  The N</a:t>
            </a:r>
            <a:r>
              <a:rPr lang="en-US" altLang="zh-CN" sz="6600" b="1" dirty="0">
                <a:solidFill>
                  <a:schemeClr val="bg1"/>
                </a:solidFill>
                <a:latin typeface="Arial" panose="020B0604020202020204" pitchFamily="34" charset="0"/>
                <a:cs typeface="Arial" panose="020B0604020202020204" pitchFamily="34" charset="0"/>
              </a:rPr>
              <a:t>on-u</a:t>
            </a:r>
            <a:r>
              <a:rPr lang="en-US" sz="6600" b="1" dirty="0">
                <a:solidFill>
                  <a:schemeClr val="bg1"/>
                </a:solidFill>
                <a:latin typeface="Arial" panose="020B0604020202020204" pitchFamily="34" charset="0"/>
                <a:cs typeface="Arial" panose="020B0604020202020204" pitchFamily="34" charset="0"/>
              </a:rPr>
              <a:t>niform Network </a:t>
            </a:r>
            <a:endParaRPr lang="en-US" sz="8800" b="1" dirty="0">
              <a:solidFill>
                <a:schemeClr val="bg1"/>
              </a:solidFill>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5DD85D64-2E17-4B27-BB89-0A791636FE40}"/>
              </a:ext>
            </a:extLst>
          </p:cNvPr>
          <p:cNvPicPr>
            <a:picLocks noChangeAspect="1"/>
          </p:cNvPicPr>
          <p:nvPr/>
        </p:nvPicPr>
        <p:blipFill>
          <a:blip r:embed="rId4"/>
          <a:stretch>
            <a:fillRect/>
          </a:stretch>
        </p:blipFill>
        <p:spPr>
          <a:xfrm>
            <a:off x="4337050" y="3361334"/>
            <a:ext cx="10279332" cy="5425200"/>
          </a:xfrm>
          <a:prstGeom prst="rect">
            <a:avLst/>
          </a:prstGeom>
        </p:spPr>
      </p:pic>
    </p:spTree>
    <p:extLst>
      <p:ext uri="{BB962C8B-B14F-4D97-AF65-F5344CB8AC3E}">
        <p14:creationId xmlns:p14="http://schemas.microsoft.com/office/powerpoint/2010/main" val="14299824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dirty="0">
                <a:latin typeface="Times New Roman" panose="02020603050405020304" charset="0"/>
                <a:cs typeface="Times New Roman" panose="02020603050405020304" charset="0"/>
              </a:rPr>
              <a:t>Nanjing University </a:t>
            </a:r>
            <a:r>
              <a:rPr lang="en-US" altLang="zh-CN" baseline="-25000" dirty="0">
                <a:latin typeface="Times New Roman" panose="02020603050405020304" charset="0"/>
                <a:cs typeface="Times New Roman" panose="02020603050405020304" charset="0"/>
              </a:rPr>
              <a:t>of</a:t>
            </a:r>
            <a:r>
              <a:rPr lang="en-US" altLang="zh-CN" dirty="0">
                <a:latin typeface="Times New Roman" panose="02020603050405020304" charset="0"/>
                <a:cs typeface="Times New Roman" panose="02020603050405020304" charset="0"/>
              </a:rPr>
              <a:t> </a:t>
            </a:r>
          </a:p>
          <a:p>
            <a:r>
              <a:rPr lang="en-US" altLang="zh-CN" sz="2000" dirty="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altLang="zh-CN" sz="6600" b="1" dirty="0">
                <a:solidFill>
                  <a:schemeClr val="bg1"/>
                </a:solidFill>
                <a:latin typeface="Arial" panose="020B0604020202020204" pitchFamily="34" charset="0"/>
                <a:cs typeface="Arial" panose="020B0604020202020204" pitchFamily="34" charset="0"/>
              </a:rPr>
              <a:t>Summary</a:t>
            </a:r>
            <a:endParaRPr sz="6600" b="1" dirty="0">
              <a:solidFill>
                <a:schemeClr val="bg1"/>
              </a:solidFill>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C9C8EACC-7E95-4EA9-A930-127C9C276C98}"/>
              </a:ext>
            </a:extLst>
          </p:cNvPr>
          <p:cNvSpPr txBox="1"/>
          <p:nvPr/>
        </p:nvSpPr>
        <p:spPr>
          <a:xfrm>
            <a:off x="728151" y="2105328"/>
            <a:ext cx="18196165" cy="3727880"/>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Our paper proposes a robust fixed path-based random routing scheme(RFRR) for protecting SLP in WSNs, to solve the problem of performance degradation of existing algorithms in non-uniform networks. </a:t>
            </a:r>
          </a:p>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The experimental results show that compared with the existing classic schemes, RFRR can guarantee higher safe time while balancing energy consumption. </a:t>
            </a:r>
          </a:p>
        </p:txBody>
      </p:sp>
    </p:spTree>
    <p:extLst>
      <p:ext uri="{BB962C8B-B14F-4D97-AF65-F5344CB8AC3E}">
        <p14:creationId xmlns:p14="http://schemas.microsoft.com/office/powerpoint/2010/main" val="189099892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3">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object 2"/>
          <p:cNvSpPr txBox="1">
            <a:spLocks noGrp="1"/>
          </p:cNvSpPr>
          <p:nvPr>
            <p:ph type="title"/>
          </p:nvPr>
        </p:nvSpPr>
        <p:spPr>
          <a:xfrm>
            <a:off x="160337" y="212303"/>
            <a:ext cx="19799300" cy="1270220"/>
          </a:xfrm>
          <a:prstGeom prst="rect">
            <a:avLst/>
          </a:prstGeom>
        </p:spPr>
        <p:txBody>
          <a:bodyPr vert="horz" wrap="square" lIns="0" tIns="252095" rIns="0" bIns="0" rtlCol="0">
            <a:spAutoFit/>
          </a:bodyPr>
          <a:lstStyle/>
          <a:p>
            <a:pPr marL="12700">
              <a:lnSpc>
                <a:spcPct val="100000"/>
              </a:lnSpc>
              <a:spcBef>
                <a:spcPts val="1985"/>
              </a:spcBef>
            </a:pPr>
            <a:r>
              <a:rPr lang="en-US" altLang="zh-CN" sz="6600" b="1" dirty="0">
                <a:solidFill>
                  <a:schemeClr val="bg1"/>
                </a:solidFill>
                <a:latin typeface="Arial" panose="020B0604020202020204" pitchFamily="34" charset="0"/>
                <a:cs typeface="Arial" panose="020B0604020202020204" pitchFamily="34" charset="0"/>
              </a:rPr>
              <a:t>Summary</a:t>
            </a:r>
            <a:endParaRPr sz="6600" b="1" dirty="0">
              <a:solidFill>
                <a:schemeClr val="bg1"/>
              </a:solidFill>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C9C8EACC-7E95-4EA9-A930-127C9C276C98}"/>
              </a:ext>
            </a:extLst>
          </p:cNvPr>
          <p:cNvSpPr txBox="1"/>
          <p:nvPr/>
        </p:nvSpPr>
        <p:spPr>
          <a:xfrm>
            <a:off x="728151" y="2105328"/>
            <a:ext cx="18196165" cy="3727880"/>
          </a:xfrm>
          <a:prstGeom prst="rect">
            <a:avLst/>
          </a:prstGeom>
        </p:spPr>
        <p:txBody>
          <a:bodyPr vert="horz" wrap="square" lIns="0" tIns="12700" rIns="0" bIns="0" rtlCol="0">
            <a:spAutoFit/>
          </a:bodyPr>
          <a:lstStyle/>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Our paper proposes a robust fixed path-based random routing scheme(RFRR) for protecting SLP in WSNs, to solve the problem of performance degradation of existing algorithms in non-uniform networks. </a:t>
            </a:r>
          </a:p>
          <a:p>
            <a:pPr marL="469265" indent="-457200">
              <a:lnSpc>
                <a:spcPct val="125000"/>
              </a:lnSpc>
              <a:spcBef>
                <a:spcPts val="2490"/>
              </a:spcBef>
              <a:buFont typeface="Wingdings" panose="05000000000000000000" charset="0"/>
              <a:buChar char="Ø"/>
              <a:tabLst>
                <a:tab pos="527685" algn="l"/>
                <a:tab pos="528320" algn="l"/>
              </a:tabLst>
            </a:pPr>
            <a:r>
              <a:rPr lang="en-US" altLang="zh-CN" sz="3600" dirty="0">
                <a:solidFill>
                  <a:schemeClr val="tx1"/>
                </a:solidFill>
                <a:latin typeface="Arial" panose="020B0604020202020204" pitchFamily="34" charset="0"/>
                <a:ea typeface="微软雅黑" panose="020B0503020204020204" charset="-122"/>
                <a:cs typeface="Arial" panose="020B0604020202020204" pitchFamily="34" charset="0"/>
                <a:sym typeface="+mn-ea"/>
              </a:rPr>
              <a:t>The experimental results show that compared with the existing classic schemes, RFRR can guarantee higher safe time while balancing energy consumption. </a:t>
            </a:r>
          </a:p>
        </p:txBody>
      </p:sp>
      <p:sp>
        <p:nvSpPr>
          <p:cNvPr id="3" name="文本框 2">
            <a:extLst>
              <a:ext uri="{FF2B5EF4-FFF2-40B4-BE49-F238E27FC236}">
                <a16:creationId xmlns:a16="http://schemas.microsoft.com/office/drawing/2014/main" id="{654B3912-6342-4C85-94F6-DEE0F8783325}"/>
              </a:ext>
            </a:extLst>
          </p:cNvPr>
          <p:cNvSpPr txBox="1"/>
          <p:nvPr/>
        </p:nvSpPr>
        <p:spPr>
          <a:xfrm>
            <a:off x="7565828" y="7603707"/>
            <a:ext cx="4988317" cy="1015663"/>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6000" b="1" dirty="0">
                <a:solidFill>
                  <a:srgbClr val="41ACAE"/>
                </a:solidFill>
                <a:latin typeface="Arial Black" panose="020B0A04020102020204" pitchFamily="34" charset="0"/>
                <a:cs typeface="Arial" panose="020B0604020202020204" pitchFamily="34" charset="0"/>
              </a:rPr>
              <a:t>Thank you !</a:t>
            </a:r>
            <a:endParaRPr lang="zh-CN" altLang="en-US" sz="6000" b="1" dirty="0">
              <a:solidFill>
                <a:srgbClr val="41ACAE"/>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820771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0" name="object 2">
            <a:extLst>
              <a:ext uri="{FF2B5EF4-FFF2-40B4-BE49-F238E27FC236}">
                <a16:creationId xmlns:a16="http://schemas.microsoft.com/office/drawing/2014/main" id="{818601DB-77B6-4612-9537-25BF5D75E807}"/>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1908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68" name="图片 67" descr="猎人">
            <a:extLst>
              <a:ext uri="{FF2B5EF4-FFF2-40B4-BE49-F238E27FC236}">
                <a16:creationId xmlns:a16="http://schemas.microsoft.com/office/drawing/2014/main" id="{4134B288-27F4-48B2-8A6D-A4E7837C8ACA}"/>
              </a:ext>
            </a:extLst>
          </p:cNvPr>
          <p:cNvPicPr>
            <a:picLocks noChangeAspect="1"/>
          </p:cNvPicPr>
          <p:nvPr/>
        </p:nvPicPr>
        <p:blipFill>
          <a:blip r:embed="rId3"/>
          <a:stretch>
            <a:fillRect/>
          </a:stretch>
        </p:blipFill>
        <p:spPr>
          <a:xfrm>
            <a:off x="5659068" y="8139197"/>
            <a:ext cx="494082" cy="792000"/>
          </a:xfrm>
          <a:prstGeom prst="rect">
            <a:avLst/>
          </a:prstGeom>
        </p:spPr>
      </p:pic>
      <p:sp>
        <p:nvSpPr>
          <p:cNvPr id="73" name="object 2">
            <a:extLst>
              <a:ext uri="{FF2B5EF4-FFF2-40B4-BE49-F238E27FC236}">
                <a16:creationId xmlns:a16="http://schemas.microsoft.com/office/drawing/2014/main" id="{9C6CF73A-83AC-4F6E-8E99-11902A257444}"/>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633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5659068" y="8139197"/>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1" name="object 2">
            <a:extLst>
              <a:ext uri="{FF2B5EF4-FFF2-40B4-BE49-F238E27FC236}">
                <a16:creationId xmlns:a16="http://schemas.microsoft.com/office/drawing/2014/main" id="{74D1CF12-DDC3-4EE7-B502-B8553AB03A36}"/>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220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6692769" y="7869732"/>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object 2">
            <a:extLst>
              <a:ext uri="{FF2B5EF4-FFF2-40B4-BE49-F238E27FC236}">
                <a16:creationId xmlns:a16="http://schemas.microsoft.com/office/drawing/2014/main" id="{5CD88A8E-92C3-489E-835F-02DF9C78FA01}"/>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3906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等腰三角形 121">
            <a:extLst>
              <a:ext uri="{FF2B5EF4-FFF2-40B4-BE49-F238E27FC236}">
                <a16:creationId xmlns:a16="http://schemas.microsoft.com/office/drawing/2014/main" id="{55218366-8438-465D-9EC4-519F3288B910}"/>
              </a:ext>
            </a:extLst>
          </p:cNvPr>
          <p:cNvSpPr/>
          <p:nvPr/>
        </p:nvSpPr>
        <p:spPr>
          <a:xfrm>
            <a:off x="11120880" y="4972050"/>
            <a:ext cx="169200" cy="16891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4" name="图片 123" descr="猎人">
            <a:extLst>
              <a:ext uri="{FF2B5EF4-FFF2-40B4-BE49-F238E27FC236}">
                <a16:creationId xmlns:a16="http://schemas.microsoft.com/office/drawing/2014/main" id="{E480EE1E-27B1-4EB0-8DBF-EC4DA357E2B0}"/>
              </a:ext>
            </a:extLst>
          </p:cNvPr>
          <p:cNvPicPr>
            <a:picLocks noChangeAspect="1"/>
          </p:cNvPicPr>
          <p:nvPr/>
        </p:nvPicPr>
        <p:blipFill>
          <a:blip r:embed="rId3"/>
          <a:stretch>
            <a:fillRect/>
          </a:stretch>
        </p:blipFill>
        <p:spPr>
          <a:xfrm>
            <a:off x="11103659" y="5908675"/>
            <a:ext cx="302919" cy="485571"/>
          </a:xfrm>
          <a:prstGeom prst="rect">
            <a:avLst/>
          </a:prstGeom>
        </p:spPr>
      </p:pic>
      <p:sp>
        <p:nvSpPr>
          <p:cNvPr id="157" name="五角星 98">
            <a:extLst>
              <a:ext uri="{FF2B5EF4-FFF2-40B4-BE49-F238E27FC236}">
                <a16:creationId xmlns:a16="http://schemas.microsoft.com/office/drawing/2014/main" id="{2DD530C4-DD6D-4B4C-A283-B0ED1DA12973}"/>
              </a:ext>
            </a:extLst>
          </p:cNvPr>
          <p:cNvSpPr/>
          <p:nvPr/>
        </p:nvSpPr>
        <p:spPr>
          <a:xfrm>
            <a:off x="11130501" y="6657023"/>
            <a:ext cx="226800" cy="225402"/>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cxnSp>
        <p:nvCxnSpPr>
          <p:cNvPr id="158" name="直接箭头连接符 157">
            <a:extLst>
              <a:ext uri="{FF2B5EF4-FFF2-40B4-BE49-F238E27FC236}">
                <a16:creationId xmlns:a16="http://schemas.microsoft.com/office/drawing/2014/main" id="{AA05559D-245E-4AC2-BCAB-22EF977C7599}"/>
              </a:ext>
            </a:extLst>
          </p:cNvPr>
          <p:cNvCxnSpPr>
            <a:cxnSpLocks/>
          </p:cNvCxnSpPr>
          <p:nvPr/>
        </p:nvCxnSpPr>
        <p:spPr>
          <a:xfrm flipH="1">
            <a:off x="11036235" y="7728267"/>
            <a:ext cx="353760" cy="30075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23" name="矩形 4"/>
          <p:cNvSpPr/>
          <p:nvPr/>
        </p:nvSpPr>
        <p:spPr>
          <a:xfrm>
            <a:off x="0" y="0"/>
            <a:ext cx="19799300" cy="1638300"/>
          </a:xfrm>
          <a:prstGeom prst="rect">
            <a:avLst/>
          </a:prstGeom>
          <a:no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pic>
        <p:nvPicPr>
          <p:cNvPr id="37" name="图片 36" descr="南京航空航天大学logo"/>
          <p:cNvPicPr>
            <a:picLocks noChangeAspect="1"/>
          </p:cNvPicPr>
          <p:nvPr/>
        </p:nvPicPr>
        <p:blipFill>
          <a:blip r:embed="rId4">
            <a:biLevel thresh="50000"/>
          </a:blip>
          <a:stretch>
            <a:fillRect/>
          </a:stretch>
        </p:blipFill>
        <p:spPr>
          <a:xfrm>
            <a:off x="0" y="10443210"/>
            <a:ext cx="728151" cy="720000"/>
          </a:xfrm>
          <a:prstGeom prst="rect">
            <a:avLst/>
          </a:prstGeom>
        </p:spPr>
      </p:pic>
      <p:sp>
        <p:nvSpPr>
          <p:cNvPr id="6" name="文本框 5"/>
          <p:cNvSpPr txBox="1"/>
          <p:nvPr/>
        </p:nvSpPr>
        <p:spPr>
          <a:xfrm>
            <a:off x="728345" y="10465435"/>
            <a:ext cx="4056380" cy="675640"/>
          </a:xfrm>
          <a:prstGeom prst="rect">
            <a:avLst/>
          </a:prstGeom>
          <a:noFill/>
        </p:spPr>
        <p:txBody>
          <a:bodyPr wrap="square" rtlCol="0">
            <a:spAutoFit/>
          </a:bodyPr>
          <a:lstStyle/>
          <a:p>
            <a:r>
              <a:rPr lang="en-US" altLang="zh-CN">
                <a:latin typeface="Times New Roman" panose="02020603050405020304" charset="0"/>
                <a:cs typeface="Times New Roman" panose="02020603050405020304" charset="0"/>
              </a:rPr>
              <a:t>Nanjing University </a:t>
            </a:r>
            <a:r>
              <a:rPr lang="en-US" altLang="zh-CN" baseline="-25000">
                <a:latin typeface="Times New Roman" panose="02020603050405020304" charset="0"/>
                <a:cs typeface="Times New Roman" panose="02020603050405020304" charset="0"/>
              </a:rPr>
              <a:t>of</a:t>
            </a:r>
            <a:r>
              <a:rPr lang="en-US" altLang="zh-CN">
                <a:latin typeface="Times New Roman" panose="02020603050405020304" charset="0"/>
                <a:cs typeface="Times New Roman" panose="02020603050405020304" charset="0"/>
              </a:rPr>
              <a:t> </a:t>
            </a:r>
          </a:p>
          <a:p>
            <a:r>
              <a:rPr lang="en-US" altLang="zh-CN" sz="2000">
                <a:latin typeface="Times New Roman" panose="02020603050405020304" charset="0"/>
                <a:cs typeface="Times New Roman" panose="02020603050405020304" charset="0"/>
              </a:rPr>
              <a:t>Aeronautics and Astronautics</a:t>
            </a:r>
          </a:p>
        </p:txBody>
      </p:sp>
      <p:sp>
        <p:nvSpPr>
          <p:cNvPr id="9" name="矩形 8">
            <a:extLst>
              <a:ext uri="{FF2B5EF4-FFF2-40B4-BE49-F238E27FC236}">
                <a16:creationId xmlns:a16="http://schemas.microsoft.com/office/drawing/2014/main" id="{525643B3-2289-4103-A1FC-929830196FC0}"/>
              </a:ext>
            </a:extLst>
          </p:cNvPr>
          <p:cNvSpPr/>
          <p:nvPr/>
        </p:nvSpPr>
        <p:spPr>
          <a:xfrm>
            <a:off x="-1" y="-22135"/>
            <a:ext cx="19799300" cy="1743557"/>
          </a:xfrm>
          <a:prstGeom prst="rect">
            <a:avLst/>
          </a:prstGeom>
          <a:solidFill>
            <a:srgbClr val="41ACAE"/>
          </a:solidFill>
          <a:ln>
            <a:solidFill>
              <a:srgbClr val="41A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9" name="图片 88" descr="猎人">
            <a:extLst>
              <a:ext uri="{FF2B5EF4-FFF2-40B4-BE49-F238E27FC236}">
                <a16:creationId xmlns:a16="http://schemas.microsoft.com/office/drawing/2014/main" id="{6855F5A6-5E8D-4674-B657-24C86C369D2E}"/>
              </a:ext>
            </a:extLst>
          </p:cNvPr>
          <p:cNvPicPr>
            <a:picLocks noChangeAspect="1"/>
          </p:cNvPicPr>
          <p:nvPr/>
        </p:nvPicPr>
        <p:blipFill>
          <a:blip r:embed="rId3"/>
          <a:stretch>
            <a:fillRect/>
          </a:stretch>
        </p:blipFill>
        <p:spPr>
          <a:xfrm>
            <a:off x="6692769" y="7869732"/>
            <a:ext cx="494082" cy="792000"/>
          </a:xfrm>
          <a:prstGeom prst="rect">
            <a:avLst/>
          </a:prstGeom>
        </p:spPr>
      </p:pic>
      <p:sp>
        <p:nvSpPr>
          <p:cNvPr id="90" name="椭圆 89">
            <a:extLst>
              <a:ext uri="{FF2B5EF4-FFF2-40B4-BE49-F238E27FC236}">
                <a16:creationId xmlns:a16="http://schemas.microsoft.com/office/drawing/2014/main" id="{2822A85D-2237-463D-BCE1-6AED9DA03251}"/>
              </a:ext>
            </a:extLst>
          </p:cNvPr>
          <p:cNvSpPr/>
          <p:nvPr/>
        </p:nvSpPr>
        <p:spPr>
          <a:xfrm>
            <a:off x="8791169" y="564705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FA17034D-4637-4D62-8738-7188F1DE6321}"/>
              </a:ext>
            </a:extLst>
          </p:cNvPr>
          <p:cNvSpPr/>
          <p:nvPr/>
        </p:nvSpPr>
        <p:spPr>
          <a:xfrm>
            <a:off x="8189595" y="5590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2D5383A1-6F9B-4E22-B800-F2A512E2ADA0}"/>
              </a:ext>
            </a:extLst>
          </p:cNvPr>
          <p:cNvSpPr/>
          <p:nvPr/>
        </p:nvSpPr>
        <p:spPr>
          <a:xfrm>
            <a:off x="7484745" y="5375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5CCE0A9F-58CC-4EC0-806A-1548A972020B}"/>
              </a:ext>
            </a:extLst>
          </p:cNvPr>
          <p:cNvSpPr/>
          <p:nvPr/>
        </p:nvSpPr>
        <p:spPr>
          <a:xfrm>
            <a:off x="6063615" y="72237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4" name="椭圆 93">
            <a:extLst>
              <a:ext uri="{FF2B5EF4-FFF2-40B4-BE49-F238E27FC236}">
                <a16:creationId xmlns:a16="http://schemas.microsoft.com/office/drawing/2014/main" id="{69AD378B-8D31-421E-B027-F98A7BDF98EF}"/>
              </a:ext>
            </a:extLst>
          </p:cNvPr>
          <p:cNvSpPr/>
          <p:nvPr/>
        </p:nvSpPr>
        <p:spPr>
          <a:xfrm>
            <a:off x="5763260"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E4FB0A6-CC6A-4C0C-AE35-15C96560AAE2}"/>
              </a:ext>
            </a:extLst>
          </p:cNvPr>
          <p:cNvSpPr/>
          <p:nvPr/>
        </p:nvSpPr>
        <p:spPr>
          <a:xfrm>
            <a:off x="5534025" y="573341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6" name="椭圆 95">
            <a:extLst>
              <a:ext uri="{FF2B5EF4-FFF2-40B4-BE49-F238E27FC236}">
                <a16:creationId xmlns:a16="http://schemas.microsoft.com/office/drawing/2014/main" id="{4CCCAB36-625F-4DC8-876D-3DBC24C18533}"/>
              </a:ext>
            </a:extLst>
          </p:cNvPr>
          <p:cNvSpPr/>
          <p:nvPr/>
        </p:nvSpPr>
        <p:spPr>
          <a:xfrm>
            <a:off x="6928485" y="57734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7" name="椭圆 96">
            <a:extLst>
              <a:ext uri="{FF2B5EF4-FFF2-40B4-BE49-F238E27FC236}">
                <a16:creationId xmlns:a16="http://schemas.microsoft.com/office/drawing/2014/main" id="{7F8802FA-B8B2-427A-89BB-7B56D2D09792}"/>
              </a:ext>
            </a:extLst>
          </p:cNvPr>
          <p:cNvSpPr/>
          <p:nvPr/>
        </p:nvSpPr>
        <p:spPr>
          <a:xfrm>
            <a:off x="7944485" y="685419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8" name="椭圆 97">
            <a:extLst>
              <a:ext uri="{FF2B5EF4-FFF2-40B4-BE49-F238E27FC236}">
                <a16:creationId xmlns:a16="http://schemas.microsoft.com/office/drawing/2014/main" id="{2378F9DA-2403-4A6B-B932-37C2475AA327}"/>
              </a:ext>
            </a:extLst>
          </p:cNvPr>
          <p:cNvSpPr/>
          <p:nvPr/>
        </p:nvSpPr>
        <p:spPr>
          <a:xfrm>
            <a:off x="8844915" y="495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9" name="椭圆 98">
            <a:extLst>
              <a:ext uri="{FF2B5EF4-FFF2-40B4-BE49-F238E27FC236}">
                <a16:creationId xmlns:a16="http://schemas.microsoft.com/office/drawing/2014/main" id="{5D75E210-2E8D-40DA-8ADF-0FD7045ECD32}"/>
              </a:ext>
            </a:extLst>
          </p:cNvPr>
          <p:cNvSpPr/>
          <p:nvPr/>
        </p:nvSpPr>
        <p:spPr>
          <a:xfrm>
            <a:off x="6753225" y="766826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0" name="椭圆 99">
            <a:extLst>
              <a:ext uri="{FF2B5EF4-FFF2-40B4-BE49-F238E27FC236}">
                <a16:creationId xmlns:a16="http://schemas.microsoft.com/office/drawing/2014/main" id="{E2517EE4-AF2F-4C12-8000-7BBD35B92D1D}"/>
              </a:ext>
            </a:extLst>
          </p:cNvPr>
          <p:cNvSpPr/>
          <p:nvPr/>
        </p:nvSpPr>
        <p:spPr>
          <a:xfrm>
            <a:off x="6238875" y="6400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1" name="椭圆 100">
            <a:extLst>
              <a:ext uri="{FF2B5EF4-FFF2-40B4-BE49-F238E27FC236}">
                <a16:creationId xmlns:a16="http://schemas.microsoft.com/office/drawing/2014/main" id="{BE951893-ECDA-410C-82D1-584BB336601B}"/>
              </a:ext>
            </a:extLst>
          </p:cNvPr>
          <p:cNvSpPr/>
          <p:nvPr/>
        </p:nvSpPr>
        <p:spPr>
          <a:xfrm>
            <a:off x="9136088" y="59232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7DFAD7E2-CDA3-4EDC-8EDF-B26443B5EA5F}"/>
              </a:ext>
            </a:extLst>
          </p:cNvPr>
          <p:cNvSpPr/>
          <p:nvPr/>
        </p:nvSpPr>
        <p:spPr>
          <a:xfrm>
            <a:off x="8119745" y="62255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3" name="椭圆 102">
            <a:extLst>
              <a:ext uri="{FF2B5EF4-FFF2-40B4-BE49-F238E27FC236}">
                <a16:creationId xmlns:a16="http://schemas.microsoft.com/office/drawing/2014/main" id="{92468CAF-35B5-493D-9E9C-B001D5EC3D03}"/>
              </a:ext>
            </a:extLst>
          </p:cNvPr>
          <p:cNvSpPr/>
          <p:nvPr/>
        </p:nvSpPr>
        <p:spPr>
          <a:xfrm>
            <a:off x="8696779" y="6449514"/>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4" name="椭圆 103">
            <a:extLst>
              <a:ext uri="{FF2B5EF4-FFF2-40B4-BE49-F238E27FC236}">
                <a16:creationId xmlns:a16="http://schemas.microsoft.com/office/drawing/2014/main" id="{F3FABA7B-9266-4ABF-AABD-8E08381F8BB7}"/>
              </a:ext>
            </a:extLst>
          </p:cNvPr>
          <p:cNvSpPr/>
          <p:nvPr/>
        </p:nvSpPr>
        <p:spPr>
          <a:xfrm>
            <a:off x="7484745" y="741045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46929046-5E02-4435-B47C-1588BAA1229C}"/>
              </a:ext>
            </a:extLst>
          </p:cNvPr>
          <p:cNvSpPr/>
          <p:nvPr/>
        </p:nvSpPr>
        <p:spPr>
          <a:xfrm>
            <a:off x="5308175" y="5026116"/>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6" name="椭圆 105">
            <a:extLst>
              <a:ext uri="{FF2B5EF4-FFF2-40B4-BE49-F238E27FC236}">
                <a16:creationId xmlns:a16="http://schemas.microsoft.com/office/drawing/2014/main" id="{F2545D2E-6266-4C7F-A9E8-33592E96F247}"/>
              </a:ext>
            </a:extLst>
          </p:cNvPr>
          <p:cNvSpPr/>
          <p:nvPr/>
        </p:nvSpPr>
        <p:spPr>
          <a:xfrm>
            <a:off x="8669655" y="74930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7" name="椭圆 106">
            <a:extLst>
              <a:ext uri="{FF2B5EF4-FFF2-40B4-BE49-F238E27FC236}">
                <a16:creationId xmlns:a16="http://schemas.microsoft.com/office/drawing/2014/main" id="{64591D2C-7263-4B94-9929-7BF67771D01C}"/>
              </a:ext>
            </a:extLst>
          </p:cNvPr>
          <p:cNvSpPr/>
          <p:nvPr/>
        </p:nvSpPr>
        <p:spPr>
          <a:xfrm>
            <a:off x="9772650" y="739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8" name="椭圆 107">
            <a:extLst>
              <a:ext uri="{FF2B5EF4-FFF2-40B4-BE49-F238E27FC236}">
                <a16:creationId xmlns:a16="http://schemas.microsoft.com/office/drawing/2014/main" id="{8638D128-F40D-4F26-8785-270A52D9E83F}"/>
              </a:ext>
            </a:extLst>
          </p:cNvPr>
          <p:cNvSpPr/>
          <p:nvPr/>
        </p:nvSpPr>
        <p:spPr>
          <a:xfrm>
            <a:off x="7769225" y="50184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9" name="椭圆 108">
            <a:extLst>
              <a:ext uri="{FF2B5EF4-FFF2-40B4-BE49-F238E27FC236}">
                <a16:creationId xmlns:a16="http://schemas.microsoft.com/office/drawing/2014/main" id="{FFD9377E-580E-4CA7-B343-92999BD695DE}"/>
              </a:ext>
            </a:extLst>
          </p:cNvPr>
          <p:cNvSpPr/>
          <p:nvPr/>
        </p:nvSpPr>
        <p:spPr>
          <a:xfrm>
            <a:off x="6880225" y="525780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0" name="五角星 98">
            <a:extLst>
              <a:ext uri="{FF2B5EF4-FFF2-40B4-BE49-F238E27FC236}">
                <a16:creationId xmlns:a16="http://schemas.microsoft.com/office/drawing/2014/main" id="{02310C12-1B8B-463B-9355-B4D5468E7883}"/>
              </a:ext>
            </a:extLst>
          </p:cNvPr>
          <p:cNvSpPr/>
          <p:nvPr/>
        </p:nvSpPr>
        <p:spPr>
          <a:xfrm>
            <a:off x="9518650" y="5342255"/>
            <a:ext cx="350520" cy="315595"/>
          </a:xfrm>
          <a:prstGeom prst="star5">
            <a:avLst/>
          </a:prstGeom>
          <a:solidFill>
            <a:srgbClr val="FF0000"/>
          </a:solidFill>
          <a:ln>
            <a:solidFill>
              <a:srgbClr val="FF0000"/>
            </a:solidFill>
          </a:ln>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111" name="等腰三角形 110">
            <a:extLst>
              <a:ext uri="{FF2B5EF4-FFF2-40B4-BE49-F238E27FC236}">
                <a16:creationId xmlns:a16="http://schemas.microsoft.com/office/drawing/2014/main" id="{C529875C-BEC3-475B-BFC5-F640463A2F2A}"/>
              </a:ext>
            </a:extLst>
          </p:cNvPr>
          <p:cNvSpPr/>
          <p:nvPr/>
        </p:nvSpPr>
        <p:spPr>
          <a:xfrm>
            <a:off x="5763260" y="7750175"/>
            <a:ext cx="300355" cy="25654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箭头连接符 111">
            <a:extLst>
              <a:ext uri="{FF2B5EF4-FFF2-40B4-BE49-F238E27FC236}">
                <a16:creationId xmlns:a16="http://schemas.microsoft.com/office/drawing/2014/main" id="{6C5BED10-5297-4DE6-98AD-6AB20F9B42CC}"/>
              </a:ext>
            </a:extLst>
          </p:cNvPr>
          <p:cNvCxnSpPr>
            <a:stCxn id="110" idx="2"/>
            <a:endCxn id="101" idx="7"/>
          </p:cNvCxnSpPr>
          <p:nvPr/>
        </p:nvCxnSpPr>
        <p:spPr>
          <a:xfrm flipH="1">
            <a:off x="9285682" y="5657849"/>
            <a:ext cx="299912" cy="291097"/>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3" name="直接箭头连接符 112">
            <a:extLst>
              <a:ext uri="{FF2B5EF4-FFF2-40B4-BE49-F238E27FC236}">
                <a16:creationId xmlns:a16="http://schemas.microsoft.com/office/drawing/2014/main" id="{C2EE7329-95F1-42E2-9E51-0053A805CAC8}"/>
              </a:ext>
            </a:extLst>
          </p:cNvPr>
          <p:cNvCxnSpPr>
            <a:endCxn id="103" idx="0"/>
          </p:cNvCxnSpPr>
          <p:nvPr/>
        </p:nvCxnSpPr>
        <p:spPr>
          <a:xfrm flipH="1">
            <a:off x="8860609" y="6068514"/>
            <a:ext cx="332740" cy="381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4" name="直接箭头连接符 113">
            <a:extLst>
              <a:ext uri="{FF2B5EF4-FFF2-40B4-BE49-F238E27FC236}">
                <a16:creationId xmlns:a16="http://schemas.microsoft.com/office/drawing/2014/main" id="{3551B791-6739-4A30-B39A-8E4E6BF9D0D4}"/>
              </a:ext>
            </a:extLst>
          </p:cNvPr>
          <p:cNvCxnSpPr/>
          <p:nvPr/>
        </p:nvCxnSpPr>
        <p:spPr>
          <a:xfrm flipH="1">
            <a:off x="8119745" y="6576060"/>
            <a:ext cx="576000" cy="360000"/>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5" name="直接箭头连接符 114">
            <a:extLst>
              <a:ext uri="{FF2B5EF4-FFF2-40B4-BE49-F238E27FC236}">
                <a16:creationId xmlns:a16="http://schemas.microsoft.com/office/drawing/2014/main" id="{16604997-2BA7-423D-B87E-0821D9612448}"/>
              </a:ext>
            </a:extLst>
          </p:cNvPr>
          <p:cNvCxnSpPr>
            <a:cxnSpLocks/>
            <a:stCxn id="97" idx="3"/>
            <a:endCxn id="104" idx="7"/>
          </p:cNvCxnSpPr>
          <p:nvPr/>
        </p:nvCxnSpPr>
        <p:spPr>
          <a:xfrm flipH="1">
            <a:off x="7634339" y="7003784"/>
            <a:ext cx="335812" cy="432332"/>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cxnSp>
        <p:nvCxnSpPr>
          <p:cNvPr id="116" name="直接箭头连接符 115">
            <a:extLst>
              <a:ext uri="{FF2B5EF4-FFF2-40B4-BE49-F238E27FC236}">
                <a16:creationId xmlns:a16="http://schemas.microsoft.com/office/drawing/2014/main" id="{A706D3FE-7DC3-47A3-9464-4B560BCC2FA8}"/>
              </a:ext>
            </a:extLst>
          </p:cNvPr>
          <p:cNvCxnSpPr>
            <a:cxnSpLocks/>
            <a:stCxn id="104" idx="2"/>
            <a:endCxn id="99" idx="6"/>
          </p:cNvCxnSpPr>
          <p:nvPr/>
        </p:nvCxnSpPr>
        <p:spPr>
          <a:xfrm flipH="1">
            <a:off x="6928485" y="7498080"/>
            <a:ext cx="556260" cy="257810"/>
          </a:xfrm>
          <a:prstGeom prst="straightConnector1">
            <a:avLst/>
          </a:prstGeom>
          <a:ln w="63500" cmpd="sng">
            <a:solidFill>
              <a:schemeClr val="accent1"/>
            </a:solidFill>
            <a:prstDash val="solid"/>
            <a:tailEnd type="triangle" w="lg" len="lg"/>
          </a:ln>
          <a:effectLst>
            <a:outerShdw blurRad="50800" dist="38100" dir="2700000" algn="tl" rotWithShape="0">
              <a:prstClr val="black">
                <a:alpha val="40000"/>
              </a:prstClr>
            </a:outerShdw>
            <a:reflection blurRad="6350" stA="52000" endA="300" endPos="35000" dir="5400000" sy="-100000" algn="bl" rotWithShape="0"/>
          </a:effectLst>
        </p:spPr>
        <p:style>
          <a:lnRef idx="3">
            <a:schemeClr val="accent1"/>
          </a:lnRef>
          <a:fillRef idx="0">
            <a:schemeClr val="accent1"/>
          </a:fillRef>
          <a:effectRef idx="2">
            <a:schemeClr val="accent1"/>
          </a:effectRef>
          <a:fontRef idx="minor">
            <a:schemeClr val="tx1"/>
          </a:fontRef>
        </p:style>
      </p:cxnSp>
      <p:cxnSp>
        <p:nvCxnSpPr>
          <p:cNvPr id="117" name="直接箭头连接符 116">
            <a:extLst>
              <a:ext uri="{FF2B5EF4-FFF2-40B4-BE49-F238E27FC236}">
                <a16:creationId xmlns:a16="http://schemas.microsoft.com/office/drawing/2014/main" id="{5A9515E5-1391-4614-8A57-9252497F91F7}"/>
              </a:ext>
            </a:extLst>
          </p:cNvPr>
          <p:cNvCxnSpPr>
            <a:cxnSpLocks/>
            <a:stCxn id="99" idx="3"/>
            <a:endCxn id="111" idx="5"/>
          </p:cNvCxnSpPr>
          <p:nvPr/>
        </p:nvCxnSpPr>
        <p:spPr>
          <a:xfrm flipH="1">
            <a:off x="5988526" y="7817854"/>
            <a:ext cx="790365" cy="60591"/>
          </a:xfrm>
          <a:prstGeom prst="straightConnector1">
            <a:avLst/>
          </a:prstGeom>
          <a:ln w="38100" cmpd="sng">
            <a:solidFill>
              <a:schemeClr val="accent1"/>
            </a:solidFill>
            <a:prstDash val="solid"/>
            <a:tailEnd type="triangle" w="lg" len="lg"/>
          </a:ln>
          <a:effectLst/>
        </p:spPr>
        <p:style>
          <a:lnRef idx="3">
            <a:schemeClr val="accent1"/>
          </a:lnRef>
          <a:fillRef idx="0">
            <a:schemeClr val="accent1"/>
          </a:fillRef>
          <a:effectRef idx="2">
            <a:schemeClr val="accent1"/>
          </a:effectRef>
          <a:fontRef idx="minor">
            <a:schemeClr val="tx1"/>
          </a:fontRef>
        </p:style>
      </p:cxnSp>
      <p:sp>
        <p:nvSpPr>
          <p:cNvPr id="118" name="椭圆 117">
            <a:extLst>
              <a:ext uri="{FF2B5EF4-FFF2-40B4-BE49-F238E27FC236}">
                <a16:creationId xmlns:a16="http://schemas.microsoft.com/office/drawing/2014/main" id="{44621CDD-DD89-4D25-BBD2-4EED66E1BC99}"/>
              </a:ext>
            </a:extLst>
          </p:cNvPr>
          <p:cNvSpPr/>
          <p:nvPr/>
        </p:nvSpPr>
        <p:spPr>
          <a:xfrm>
            <a:off x="7309485" y="6129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DFCF1C3B-C9F2-4E67-9297-54E822345DB1}"/>
              </a:ext>
            </a:extLst>
          </p:cNvPr>
          <p:cNvSpPr/>
          <p:nvPr/>
        </p:nvSpPr>
        <p:spPr>
          <a:xfrm>
            <a:off x="7118985" y="718947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0" name="矩形 119">
            <a:extLst>
              <a:ext uri="{FF2B5EF4-FFF2-40B4-BE49-F238E27FC236}">
                <a16:creationId xmlns:a16="http://schemas.microsoft.com/office/drawing/2014/main" id="{1FF86F58-BFA8-42B5-BF2D-49889E72026E}"/>
              </a:ext>
            </a:extLst>
          </p:cNvPr>
          <p:cNvSpPr/>
          <p:nvPr/>
        </p:nvSpPr>
        <p:spPr>
          <a:xfrm>
            <a:off x="5099049" y="4724400"/>
            <a:ext cx="5691365"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a:extLst>
              <a:ext uri="{FF2B5EF4-FFF2-40B4-BE49-F238E27FC236}">
                <a16:creationId xmlns:a16="http://schemas.microsoft.com/office/drawing/2014/main" id="{8329C05D-F01A-40A1-BEF9-EEB48FBB2352}"/>
              </a:ext>
            </a:extLst>
          </p:cNvPr>
          <p:cNvSpPr/>
          <p:nvPr/>
        </p:nvSpPr>
        <p:spPr>
          <a:xfrm>
            <a:off x="10911388" y="4724400"/>
            <a:ext cx="2340076" cy="3594100"/>
          </a:xfrm>
          <a:prstGeom prst="rect">
            <a:avLst/>
          </a:prstGeom>
          <a:noFill/>
          <a:ln w="12700" cmpd="sng">
            <a:solidFill>
              <a:schemeClr val="tx1"/>
            </a:solidFill>
            <a:prstDash val="lg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a:extLst>
              <a:ext uri="{FF2B5EF4-FFF2-40B4-BE49-F238E27FC236}">
                <a16:creationId xmlns:a16="http://schemas.microsoft.com/office/drawing/2014/main" id="{A03452F0-5242-4A18-890A-A60C1CAC19A8}"/>
              </a:ext>
            </a:extLst>
          </p:cNvPr>
          <p:cNvSpPr txBox="1"/>
          <p:nvPr/>
        </p:nvSpPr>
        <p:spPr>
          <a:xfrm>
            <a:off x="11344855" y="4628403"/>
            <a:ext cx="1865915" cy="3498009"/>
          </a:xfrm>
          <a:prstGeom prst="rect">
            <a:avLst/>
          </a:prstGeom>
          <a:noFill/>
        </p:spPr>
        <p:txBody>
          <a:bodyPr wrap="square" rtlCol="0">
            <a:spAutoFit/>
          </a:bodyPr>
          <a:lstStyle/>
          <a:p>
            <a:pPr>
              <a:lnSpc>
                <a:spcPct val="210000"/>
              </a:lnSpc>
            </a:pPr>
            <a:r>
              <a:rPr lang="en-US" altLang="zh-CN" dirty="0"/>
              <a:t>Sink Node</a:t>
            </a:r>
          </a:p>
          <a:p>
            <a:pPr>
              <a:lnSpc>
                <a:spcPct val="210000"/>
              </a:lnSpc>
            </a:pPr>
            <a:r>
              <a:rPr lang="en-US" altLang="zh-CN" dirty="0"/>
              <a:t>Objective</a:t>
            </a:r>
            <a:endParaRPr lang="zh-CN" altLang="en-US" dirty="0"/>
          </a:p>
          <a:p>
            <a:pPr>
              <a:lnSpc>
                <a:spcPct val="210000"/>
              </a:lnSpc>
            </a:pPr>
            <a:r>
              <a:rPr lang="zh-CN" altLang="en-US" dirty="0"/>
              <a:t> </a:t>
            </a:r>
            <a:r>
              <a:rPr lang="en-US" altLang="zh-CN" dirty="0"/>
              <a:t>Attacker</a:t>
            </a:r>
            <a:endParaRPr lang="zh-CN" altLang="en-US" dirty="0"/>
          </a:p>
          <a:p>
            <a:pPr>
              <a:lnSpc>
                <a:spcPct val="210000"/>
              </a:lnSpc>
            </a:pPr>
            <a:r>
              <a:rPr lang="zh-CN" altLang="en-US" dirty="0"/>
              <a:t> </a:t>
            </a:r>
            <a:r>
              <a:rPr lang="en-US" altLang="zh-CN" dirty="0"/>
              <a:t>Source Node</a:t>
            </a:r>
            <a:endParaRPr lang="zh-CN" altLang="en-US" dirty="0"/>
          </a:p>
          <a:p>
            <a:pPr>
              <a:lnSpc>
                <a:spcPct val="210000"/>
              </a:lnSpc>
            </a:pPr>
            <a:r>
              <a:rPr lang="en-US" altLang="zh-CN" dirty="0"/>
              <a:t>Ordinary Node</a:t>
            </a:r>
            <a:endParaRPr lang="zh-CN" altLang="en-US" dirty="0"/>
          </a:p>
          <a:p>
            <a:pPr>
              <a:lnSpc>
                <a:spcPct val="210000"/>
              </a:lnSpc>
            </a:pPr>
            <a:r>
              <a:rPr lang="en-US" altLang="zh-CN" dirty="0"/>
              <a:t>Transmission Path</a:t>
            </a:r>
            <a:endParaRPr lang="zh-CN" altLang="en-US" dirty="0"/>
          </a:p>
        </p:txBody>
      </p:sp>
      <p:sp>
        <p:nvSpPr>
          <p:cNvPr id="129" name="矩形 128">
            <a:extLst>
              <a:ext uri="{FF2B5EF4-FFF2-40B4-BE49-F238E27FC236}">
                <a16:creationId xmlns:a16="http://schemas.microsoft.com/office/drawing/2014/main" id="{A8759FB7-3443-4032-8F81-EFD7AF7D82C4}"/>
              </a:ext>
            </a:extLst>
          </p:cNvPr>
          <p:cNvSpPr/>
          <p:nvPr/>
        </p:nvSpPr>
        <p:spPr>
          <a:xfrm>
            <a:off x="4938130" y="4460240"/>
            <a:ext cx="8460000" cy="4144010"/>
          </a:xfrm>
          <a:prstGeom prst="rect">
            <a:avLst/>
          </a:prstGeom>
          <a:noFill/>
          <a:ln w="19050">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9283" name="图片 9282">
            <a:extLst>
              <a:ext uri="{FF2B5EF4-FFF2-40B4-BE49-F238E27FC236}">
                <a16:creationId xmlns:a16="http://schemas.microsoft.com/office/drawing/2014/main" id="{2987D708-CE81-490F-8C4A-BF0F884AB3C6}"/>
              </a:ext>
            </a:extLst>
          </p:cNvPr>
          <p:cNvPicPr>
            <a:picLocks noChangeAspect="1"/>
          </p:cNvPicPr>
          <p:nvPr/>
        </p:nvPicPr>
        <p:blipFill rotWithShape="1">
          <a:blip r:embed="rId5"/>
          <a:srcRect l="9102" t="5577" r="5425" b="3221"/>
          <a:stretch/>
        </p:blipFill>
        <p:spPr>
          <a:xfrm>
            <a:off x="9775701" y="4872433"/>
            <a:ext cx="540000" cy="528968"/>
          </a:xfrm>
          <a:prstGeom prst="rect">
            <a:avLst/>
          </a:prstGeom>
        </p:spPr>
      </p:pic>
      <p:sp>
        <p:nvSpPr>
          <p:cNvPr id="145" name="椭圆 144">
            <a:extLst>
              <a:ext uri="{FF2B5EF4-FFF2-40B4-BE49-F238E27FC236}">
                <a16:creationId xmlns:a16="http://schemas.microsoft.com/office/drawing/2014/main" id="{1BAC202D-EEE1-420C-B90C-FD1C13286BD9}"/>
              </a:ext>
            </a:extLst>
          </p:cNvPr>
          <p:cNvSpPr/>
          <p:nvPr/>
        </p:nvSpPr>
        <p:spPr>
          <a:xfrm>
            <a:off x="10418791" y="550291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6" name="椭圆 145">
            <a:extLst>
              <a:ext uri="{FF2B5EF4-FFF2-40B4-BE49-F238E27FC236}">
                <a16:creationId xmlns:a16="http://schemas.microsoft.com/office/drawing/2014/main" id="{F685D7EE-164D-4D6E-91AF-358DF730A702}"/>
              </a:ext>
            </a:extLst>
          </p:cNvPr>
          <p:cNvSpPr/>
          <p:nvPr/>
        </p:nvSpPr>
        <p:spPr>
          <a:xfrm>
            <a:off x="9715094" y="69005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7" name="椭圆 146">
            <a:extLst>
              <a:ext uri="{FF2B5EF4-FFF2-40B4-BE49-F238E27FC236}">
                <a16:creationId xmlns:a16="http://schemas.microsoft.com/office/drawing/2014/main" id="{22149216-0D13-4F0A-8044-8A389C5897C5}"/>
              </a:ext>
            </a:extLst>
          </p:cNvPr>
          <p:cNvSpPr/>
          <p:nvPr/>
        </p:nvSpPr>
        <p:spPr>
          <a:xfrm>
            <a:off x="10247365" y="635063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8" name="椭圆 147">
            <a:extLst>
              <a:ext uri="{FF2B5EF4-FFF2-40B4-BE49-F238E27FC236}">
                <a16:creationId xmlns:a16="http://schemas.microsoft.com/office/drawing/2014/main" id="{C9E1D02A-E51F-4309-9625-674B64FDFB9E}"/>
              </a:ext>
            </a:extLst>
          </p:cNvPr>
          <p:cNvSpPr/>
          <p:nvPr/>
        </p:nvSpPr>
        <p:spPr>
          <a:xfrm>
            <a:off x="10418791" y="803878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9" name="椭圆 148">
            <a:extLst>
              <a:ext uri="{FF2B5EF4-FFF2-40B4-BE49-F238E27FC236}">
                <a16:creationId xmlns:a16="http://schemas.microsoft.com/office/drawing/2014/main" id="{788D093D-B1B5-4C89-8BAB-5288F9F17A59}"/>
              </a:ext>
            </a:extLst>
          </p:cNvPr>
          <p:cNvSpPr/>
          <p:nvPr/>
        </p:nvSpPr>
        <p:spPr>
          <a:xfrm>
            <a:off x="9269438" y="777748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0" name="椭圆 149">
            <a:extLst>
              <a:ext uri="{FF2B5EF4-FFF2-40B4-BE49-F238E27FC236}">
                <a16:creationId xmlns:a16="http://schemas.microsoft.com/office/drawing/2014/main" id="{7256DDA5-A623-4947-862C-56DBF54E35A8}"/>
              </a:ext>
            </a:extLst>
          </p:cNvPr>
          <p:cNvSpPr/>
          <p:nvPr/>
        </p:nvSpPr>
        <p:spPr>
          <a:xfrm>
            <a:off x="10180594" y="710184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1" name="椭圆 150">
            <a:extLst>
              <a:ext uri="{FF2B5EF4-FFF2-40B4-BE49-F238E27FC236}">
                <a16:creationId xmlns:a16="http://schemas.microsoft.com/office/drawing/2014/main" id="{55468E77-4307-46EB-8DC1-B1D276A337F5}"/>
              </a:ext>
            </a:extLst>
          </p:cNvPr>
          <p:cNvSpPr/>
          <p:nvPr/>
        </p:nvSpPr>
        <p:spPr>
          <a:xfrm>
            <a:off x="5308175" y="689102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2" name="椭圆 151">
            <a:extLst>
              <a:ext uri="{FF2B5EF4-FFF2-40B4-BE49-F238E27FC236}">
                <a16:creationId xmlns:a16="http://schemas.microsoft.com/office/drawing/2014/main" id="{D217C0F3-EFFF-49F0-94E2-7DCC9FE56B45}"/>
              </a:ext>
            </a:extLst>
          </p:cNvPr>
          <p:cNvSpPr/>
          <p:nvPr/>
        </p:nvSpPr>
        <p:spPr>
          <a:xfrm>
            <a:off x="6182186" y="562004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3" name="椭圆 152">
            <a:extLst>
              <a:ext uri="{FF2B5EF4-FFF2-40B4-BE49-F238E27FC236}">
                <a16:creationId xmlns:a16="http://schemas.microsoft.com/office/drawing/2014/main" id="{F9B66392-5A9D-4251-A415-604B59640EF3}"/>
              </a:ext>
            </a:extLst>
          </p:cNvPr>
          <p:cNvSpPr/>
          <p:nvPr/>
        </p:nvSpPr>
        <p:spPr>
          <a:xfrm>
            <a:off x="9676501" y="6390005"/>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4" name="椭圆 153">
            <a:extLst>
              <a:ext uri="{FF2B5EF4-FFF2-40B4-BE49-F238E27FC236}">
                <a16:creationId xmlns:a16="http://schemas.microsoft.com/office/drawing/2014/main" id="{65DADE15-2854-4D26-8C08-DF36A7BF79DC}"/>
              </a:ext>
            </a:extLst>
          </p:cNvPr>
          <p:cNvSpPr/>
          <p:nvPr/>
        </p:nvSpPr>
        <p:spPr>
          <a:xfrm>
            <a:off x="6840855" y="6668430"/>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5" name="椭圆 154">
            <a:extLst>
              <a:ext uri="{FF2B5EF4-FFF2-40B4-BE49-F238E27FC236}">
                <a16:creationId xmlns:a16="http://schemas.microsoft.com/office/drawing/2014/main" id="{ED63CB09-F9F7-4679-8449-0982100EF6D4}"/>
              </a:ext>
            </a:extLst>
          </p:cNvPr>
          <p:cNvSpPr/>
          <p:nvPr/>
        </p:nvSpPr>
        <p:spPr>
          <a:xfrm>
            <a:off x="9048931" y="7005689"/>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6" name="椭圆 155">
            <a:extLst>
              <a:ext uri="{FF2B5EF4-FFF2-40B4-BE49-F238E27FC236}">
                <a16:creationId xmlns:a16="http://schemas.microsoft.com/office/drawing/2014/main" id="{057D3053-5FFE-403F-86ED-50C7E0715FB1}"/>
              </a:ext>
            </a:extLst>
          </p:cNvPr>
          <p:cNvSpPr/>
          <p:nvPr/>
        </p:nvSpPr>
        <p:spPr>
          <a:xfrm>
            <a:off x="6296078" y="4982062"/>
            <a:ext cx="175260" cy="17526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0" name="图片 159">
            <a:extLst>
              <a:ext uri="{FF2B5EF4-FFF2-40B4-BE49-F238E27FC236}">
                <a16:creationId xmlns:a16="http://schemas.microsoft.com/office/drawing/2014/main" id="{D05D4E34-C2A8-4AEF-A744-B5183D5E3BF2}"/>
              </a:ext>
            </a:extLst>
          </p:cNvPr>
          <p:cNvPicPr>
            <a:picLocks noChangeAspect="1"/>
          </p:cNvPicPr>
          <p:nvPr/>
        </p:nvPicPr>
        <p:blipFill rotWithShape="1">
          <a:blip r:embed="rId5"/>
          <a:srcRect l="9102" t="5577" r="5425" b="3221"/>
          <a:stretch/>
        </p:blipFill>
        <p:spPr>
          <a:xfrm>
            <a:off x="11054212" y="5446803"/>
            <a:ext cx="293238" cy="287247"/>
          </a:xfrm>
          <a:prstGeom prst="rect">
            <a:avLst/>
          </a:prstGeom>
        </p:spPr>
      </p:pic>
      <p:sp>
        <p:nvSpPr>
          <p:cNvPr id="161" name="椭圆 160">
            <a:extLst>
              <a:ext uri="{FF2B5EF4-FFF2-40B4-BE49-F238E27FC236}">
                <a16:creationId xmlns:a16="http://schemas.microsoft.com/office/drawing/2014/main" id="{A486A2C4-A93C-4038-87FA-20985ED36622}"/>
              </a:ext>
            </a:extLst>
          </p:cNvPr>
          <p:cNvSpPr/>
          <p:nvPr/>
        </p:nvSpPr>
        <p:spPr>
          <a:xfrm>
            <a:off x="11195050" y="7258050"/>
            <a:ext cx="108000" cy="108000"/>
          </a:xfrm>
          <a:prstGeom prst="ellipse">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任意多边形: 形状 2">
            <a:extLst>
              <a:ext uri="{FF2B5EF4-FFF2-40B4-BE49-F238E27FC236}">
                <a16:creationId xmlns:a16="http://schemas.microsoft.com/office/drawing/2014/main" id="{9CB402CB-D10D-40F5-8449-7B76AA59B829}"/>
              </a:ext>
            </a:extLst>
          </p:cNvPr>
          <p:cNvSpPr/>
          <p:nvPr/>
        </p:nvSpPr>
        <p:spPr>
          <a:xfrm>
            <a:off x="5994400" y="7912100"/>
            <a:ext cx="812800" cy="433661"/>
          </a:xfrm>
          <a:custGeom>
            <a:avLst/>
            <a:gdLst>
              <a:gd name="connsiteX0" fmla="*/ 0 w 812800"/>
              <a:gd name="connsiteY0" fmla="*/ 127000 h 433661"/>
              <a:gd name="connsiteX1" fmla="*/ 469900 w 812800"/>
              <a:gd name="connsiteY1" fmla="*/ 431800 h 433661"/>
              <a:gd name="connsiteX2" fmla="*/ 812800 w 812800"/>
              <a:gd name="connsiteY2" fmla="*/ 0 h 433661"/>
              <a:gd name="connsiteX3" fmla="*/ 812800 w 812800"/>
              <a:gd name="connsiteY3" fmla="*/ 0 h 433661"/>
            </a:gdLst>
            <a:ahLst/>
            <a:cxnLst>
              <a:cxn ang="0">
                <a:pos x="connsiteX0" y="connsiteY0"/>
              </a:cxn>
              <a:cxn ang="0">
                <a:pos x="connsiteX1" y="connsiteY1"/>
              </a:cxn>
              <a:cxn ang="0">
                <a:pos x="connsiteX2" y="connsiteY2"/>
              </a:cxn>
              <a:cxn ang="0">
                <a:pos x="connsiteX3" y="connsiteY3"/>
              </a:cxn>
            </a:cxnLst>
            <a:rect l="l" t="t" r="r" b="b"/>
            <a:pathLst>
              <a:path w="812800" h="433661">
                <a:moveTo>
                  <a:pt x="0" y="127000"/>
                </a:moveTo>
                <a:cubicBezTo>
                  <a:pt x="167216" y="289983"/>
                  <a:pt x="334433" y="452967"/>
                  <a:pt x="469900" y="431800"/>
                </a:cubicBezTo>
                <a:cubicBezTo>
                  <a:pt x="605367" y="410633"/>
                  <a:pt x="812800" y="0"/>
                  <a:pt x="812800" y="0"/>
                </a:cubicBezTo>
                <a:lnTo>
                  <a:pt x="812800" y="0"/>
                </a:lnTo>
              </a:path>
            </a:pathLst>
          </a:custGeom>
          <a:noFill/>
          <a:ln>
            <a:solidFill>
              <a:schemeClr val="accent6"/>
            </a:solidFill>
            <a:headEnd type="non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object 2">
            <a:extLst>
              <a:ext uri="{FF2B5EF4-FFF2-40B4-BE49-F238E27FC236}">
                <a16:creationId xmlns:a16="http://schemas.microsoft.com/office/drawing/2014/main" id="{5259878C-FF97-4F0F-BE75-13F72A7B2397}"/>
              </a:ext>
            </a:extLst>
          </p:cNvPr>
          <p:cNvSpPr txBox="1">
            <a:spLocks/>
          </p:cNvSpPr>
          <p:nvPr/>
        </p:nvSpPr>
        <p:spPr>
          <a:xfrm>
            <a:off x="160337" y="212303"/>
            <a:ext cx="9053513" cy="1270220"/>
          </a:xfrm>
          <a:prstGeom prst="rect">
            <a:avLst/>
          </a:prstGeom>
        </p:spPr>
        <p:txBody>
          <a:bodyPr vert="horz" wrap="square" lIns="0" tIns="252095" rIns="0" bIns="0" rtlCol="0">
            <a:spAutoFit/>
          </a:bodyPr>
          <a:lstStyle>
            <a:lvl1pPr>
              <a:defRPr sz="8000" b="0" i="0">
                <a:solidFill>
                  <a:srgbClr val="F1F1F1"/>
                </a:solidFill>
                <a:latin typeface="微软雅黑 Light" panose="020B0502040204020203" charset="-122"/>
                <a:ea typeface="+mj-ea"/>
                <a:cs typeface="微软雅黑 Light" panose="020B0502040204020203" charset="-122"/>
              </a:defRPr>
            </a:lvl1pPr>
          </a:lstStyle>
          <a:p>
            <a:pPr marL="12700">
              <a:spcBef>
                <a:spcPts val="1985"/>
              </a:spcBef>
            </a:pPr>
            <a:r>
              <a:rPr lang="en-US" sz="6600" b="1" kern="0">
                <a:solidFill>
                  <a:schemeClr val="bg1"/>
                </a:solidFill>
                <a:latin typeface="Arial" panose="020B0604020202020204" pitchFamily="34" charset="0"/>
                <a:cs typeface="Arial" panose="020B0604020202020204" pitchFamily="34" charset="0"/>
              </a:rPr>
              <a:t>Backtracking attack </a:t>
            </a:r>
            <a:endParaRPr lang="en-US" sz="66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49043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2086</TotalTime>
  <Words>1760</Words>
  <Application>Microsoft Office PowerPoint</Application>
  <PresentationFormat>自定义</PresentationFormat>
  <Paragraphs>377</Paragraphs>
  <Slides>45</Slides>
  <Notes>45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45</vt:i4>
      </vt:variant>
    </vt:vector>
  </HeadingPairs>
  <TitlesOfParts>
    <vt:vector size="52" baseType="lpstr">
      <vt:lpstr>微软雅黑 Light</vt:lpstr>
      <vt:lpstr>Calibri</vt:lpstr>
      <vt:lpstr>Arial</vt:lpstr>
      <vt:lpstr>Arial Black</vt:lpstr>
      <vt:lpstr>Times New Roman</vt:lpstr>
      <vt:lpstr>Wingdings</vt:lpstr>
      <vt:lpstr>Office Theme</vt:lpstr>
      <vt:lpstr>PowerPoint 演示文稿</vt:lpstr>
      <vt:lpstr>Background </vt:lpstr>
      <vt:lpstr>Backtracking attack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Backtracking attack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Phantom Routing </vt:lpstr>
      <vt:lpstr>Phantom Routing </vt:lpstr>
      <vt:lpstr>Phantom Routing </vt:lpstr>
      <vt:lpstr>RFRR : A Robust Fixed Path-based Random Routing Scheme </vt:lpstr>
      <vt:lpstr>PowerPoint 演示文稿</vt:lpstr>
      <vt:lpstr>PowerPoint 演示文稿</vt:lpstr>
      <vt:lpstr>PowerPoint 演示文稿</vt:lpstr>
      <vt:lpstr>The Fixed Path Routing</vt:lpstr>
      <vt:lpstr>The Fixed Path Routing</vt:lpstr>
      <vt:lpstr>The Fixed Path Routing</vt:lpstr>
      <vt:lpstr>The Fixed Path Routing</vt:lpstr>
      <vt:lpstr>The Fixed Path Routing</vt:lpstr>
      <vt:lpstr>The Fixed Path Routing</vt:lpstr>
      <vt:lpstr>The Fixed Path Routing</vt:lpstr>
      <vt:lpstr>The Fixed Path Routing</vt:lpstr>
      <vt:lpstr>Experiment :  </vt:lpstr>
      <vt:lpstr>Experiment :  The Uniform Network </vt:lpstr>
      <vt:lpstr>Experiment :  The Uniform Network </vt:lpstr>
      <vt:lpstr>Experiment :  The Non-uniform Network </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silhouette</dc:creator>
  <cp:lastModifiedBy>胡 玲玲</cp:lastModifiedBy>
  <cp:revision>34</cp:revision>
  <dcterms:created xsi:type="dcterms:W3CDTF">2020-06-09T12:23:00Z</dcterms:created>
  <dcterms:modified xsi:type="dcterms:W3CDTF">2021-11-18T09:22:03Z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2019-06-03T00:00:00Z</vt:filetime>
  </property>
  <property fmtid="{D5CDD505-2E9C-101B-9397-08002B2CF9AE}" pid="3" name="Creator">
    <vt:lpwstr>Microsoft® PowerPoint® 适用于 Office 365</vt:lpwstr>
  </property>
  <property fmtid="{D5CDD505-2E9C-101B-9397-08002B2CF9AE}" pid="4" name="LastSaved">
    <vt:filetime>2020-06-09T00:00:00Z</vt:filetime>
  </property>
  <property fmtid="{D5CDD505-2E9C-101B-9397-08002B2CF9AE}" pid="5" name="KSOProductBuildVer">
    <vt:lpwstr>2052-11.1.0.9740</vt:lpwstr>
  </property>
</Properties>
</file>